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8" r:id="rId3"/>
    <p:sldId id="259" r:id="rId4"/>
    <p:sldId id="257" r:id="rId5"/>
    <p:sldId id="263" r:id="rId6"/>
    <p:sldId id="264" r:id="rId7"/>
    <p:sldId id="265" r:id="rId8"/>
    <p:sldId id="269" r:id="rId9"/>
    <p:sldId id="270" r:id="rId10"/>
    <p:sldId id="271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327"/>
  </p:normalViewPr>
  <p:slideViewPr>
    <p:cSldViewPr snapToGrid="0">
      <p:cViewPr>
        <p:scale>
          <a:sx n="86" d="100"/>
          <a:sy n="86" d="100"/>
        </p:scale>
        <p:origin x="1600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96D82-4868-8A4B-8AD8-C84AAA418B4D}" type="doc">
      <dgm:prSet loTypeId="urn:microsoft.com/office/officeart/2005/8/layout/hProcess1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64280E-927C-6F4B-A2EC-14A89E258874}">
      <dgm:prSet custT="1"/>
      <dgm:spPr/>
      <dgm:t>
        <a:bodyPr/>
        <a:lstStyle/>
        <a:p>
          <a:r>
            <a:rPr lang="en-US" sz="2000" dirty="0"/>
            <a:t>Introduction</a:t>
          </a:r>
          <a:endParaRPr lang="en-HK" sz="2000" dirty="0"/>
        </a:p>
      </dgm:t>
    </dgm:pt>
    <dgm:pt modelId="{B1D3BAD0-587E-D541-8D4D-02FCA5FD700C}" type="parTrans" cxnId="{7B6BA11A-16FE-F546-8023-E72BBC37BE46}">
      <dgm:prSet/>
      <dgm:spPr/>
      <dgm:t>
        <a:bodyPr/>
        <a:lstStyle/>
        <a:p>
          <a:endParaRPr lang="en-GB" sz="2800"/>
        </a:p>
      </dgm:t>
    </dgm:pt>
    <dgm:pt modelId="{029C0B67-7F99-1242-B0C3-564D381F5947}" type="sibTrans" cxnId="{7B6BA11A-16FE-F546-8023-E72BBC37BE46}">
      <dgm:prSet/>
      <dgm:spPr/>
      <dgm:t>
        <a:bodyPr/>
        <a:lstStyle/>
        <a:p>
          <a:endParaRPr lang="en-GB" sz="2800"/>
        </a:p>
      </dgm:t>
    </dgm:pt>
    <dgm:pt modelId="{8E545CCD-6458-2D48-A65A-AA9D0747B977}">
      <dgm:prSet custT="1"/>
      <dgm:spPr/>
      <dgm:t>
        <a:bodyPr/>
        <a:lstStyle/>
        <a:p>
          <a:r>
            <a:rPr lang="en-US" sz="2000" dirty="0"/>
            <a:t>Main Tasks of Deep Learning</a:t>
          </a:r>
          <a:endParaRPr lang="en-HK" sz="2000" dirty="0"/>
        </a:p>
      </dgm:t>
    </dgm:pt>
    <dgm:pt modelId="{0ED5791C-D000-3D45-967A-FB47612D9AE2}" type="parTrans" cxnId="{05A17F9A-C8A9-1A40-A8E1-14E7D4D5DECF}">
      <dgm:prSet/>
      <dgm:spPr/>
      <dgm:t>
        <a:bodyPr/>
        <a:lstStyle/>
        <a:p>
          <a:endParaRPr lang="en-GB" sz="2800"/>
        </a:p>
      </dgm:t>
    </dgm:pt>
    <dgm:pt modelId="{3DE4156E-87AA-8E44-A6A8-DE42FEE3E155}" type="sibTrans" cxnId="{05A17F9A-C8A9-1A40-A8E1-14E7D4D5DECF}">
      <dgm:prSet/>
      <dgm:spPr/>
      <dgm:t>
        <a:bodyPr/>
        <a:lstStyle/>
        <a:p>
          <a:endParaRPr lang="en-GB" sz="2800"/>
        </a:p>
      </dgm:t>
    </dgm:pt>
    <dgm:pt modelId="{782A74DE-95CA-F947-9388-AC81EAFEECEB}">
      <dgm:prSet custT="1"/>
      <dgm:spPr/>
      <dgm:t>
        <a:bodyPr/>
        <a:lstStyle/>
        <a:p>
          <a:r>
            <a:rPr lang="en-US" sz="2000" dirty="0"/>
            <a:t>Deep Learning and Machine Translation</a:t>
          </a:r>
          <a:endParaRPr lang="en-HK" sz="2000" dirty="0"/>
        </a:p>
      </dgm:t>
    </dgm:pt>
    <dgm:pt modelId="{57CF8579-8FDA-DE48-B7C8-3826B832674B}" type="parTrans" cxnId="{34EF99A0-181E-3343-B5D7-BF1F9038369D}">
      <dgm:prSet/>
      <dgm:spPr/>
      <dgm:t>
        <a:bodyPr/>
        <a:lstStyle/>
        <a:p>
          <a:endParaRPr lang="en-GB" sz="2800"/>
        </a:p>
      </dgm:t>
    </dgm:pt>
    <dgm:pt modelId="{E332E99E-068E-024A-9B76-A1DCA913A275}" type="sibTrans" cxnId="{34EF99A0-181E-3343-B5D7-BF1F9038369D}">
      <dgm:prSet/>
      <dgm:spPr/>
      <dgm:t>
        <a:bodyPr/>
        <a:lstStyle/>
        <a:p>
          <a:endParaRPr lang="en-GB" sz="2800"/>
        </a:p>
      </dgm:t>
    </dgm:pt>
    <dgm:pt modelId="{7AD8BE80-6FCC-6749-B4E1-F44CD485FBCB}">
      <dgm:prSet custT="1"/>
      <dgm:spPr/>
      <dgm:t>
        <a:bodyPr/>
        <a:lstStyle/>
        <a:p>
          <a:r>
            <a:rPr lang="en-US" sz="2000" dirty="0"/>
            <a:t>More Areas: Speech Translation, Multimodal Translation, and Translation Memory</a:t>
          </a:r>
          <a:endParaRPr lang="en-HK" sz="2000" dirty="0"/>
        </a:p>
      </dgm:t>
    </dgm:pt>
    <dgm:pt modelId="{D06563B3-163B-5C49-A68A-7B6B9602B838}" type="parTrans" cxnId="{366F5E12-A286-804C-AF64-FF4425D39C60}">
      <dgm:prSet/>
      <dgm:spPr/>
      <dgm:t>
        <a:bodyPr/>
        <a:lstStyle/>
        <a:p>
          <a:endParaRPr lang="en-GB" sz="2800"/>
        </a:p>
      </dgm:t>
    </dgm:pt>
    <dgm:pt modelId="{B69D1619-F1C6-B84F-9C70-561B07DB29FB}" type="sibTrans" cxnId="{366F5E12-A286-804C-AF64-FF4425D39C60}">
      <dgm:prSet/>
      <dgm:spPr/>
      <dgm:t>
        <a:bodyPr/>
        <a:lstStyle/>
        <a:p>
          <a:endParaRPr lang="en-GB" sz="2800"/>
        </a:p>
      </dgm:t>
    </dgm:pt>
    <dgm:pt modelId="{82A5A4EB-AAE6-9446-89B2-3BBD38C878FB}">
      <dgm:prSet custT="1"/>
      <dgm:spPr/>
      <dgm:t>
        <a:bodyPr/>
        <a:lstStyle/>
        <a:p>
          <a:r>
            <a:rPr lang="en-US" sz="2000" dirty="0"/>
            <a:t>Other Noteworthy Trends </a:t>
          </a:r>
          <a:endParaRPr lang="en-HK" sz="2000" dirty="0"/>
        </a:p>
      </dgm:t>
    </dgm:pt>
    <dgm:pt modelId="{AF982FA5-4DC6-7D48-88D1-A5D71E5279E5}" type="parTrans" cxnId="{3FEAB23B-870D-1043-88D0-D0EA5D24EEE0}">
      <dgm:prSet/>
      <dgm:spPr/>
      <dgm:t>
        <a:bodyPr/>
        <a:lstStyle/>
        <a:p>
          <a:endParaRPr lang="en-GB" sz="2800"/>
        </a:p>
      </dgm:t>
    </dgm:pt>
    <dgm:pt modelId="{43C5ABCF-1E6B-9B4C-A7C2-8C71DCB66A35}" type="sibTrans" cxnId="{3FEAB23B-870D-1043-88D0-D0EA5D24EEE0}">
      <dgm:prSet/>
      <dgm:spPr/>
      <dgm:t>
        <a:bodyPr/>
        <a:lstStyle/>
        <a:p>
          <a:endParaRPr lang="en-GB" sz="2800"/>
        </a:p>
      </dgm:t>
    </dgm:pt>
    <dgm:pt modelId="{3E740764-3028-9443-AE52-81EFF88E51A2}" type="pres">
      <dgm:prSet presAssocID="{08B96D82-4868-8A4B-8AD8-C84AAA418B4D}" presName="Name0" presStyleCnt="0">
        <dgm:presLayoutVars>
          <dgm:dir/>
          <dgm:resizeHandles val="exact"/>
        </dgm:presLayoutVars>
      </dgm:prSet>
      <dgm:spPr/>
    </dgm:pt>
    <dgm:pt modelId="{21B666D1-C18C-3840-99C8-982A84496650}" type="pres">
      <dgm:prSet presAssocID="{08B96D82-4868-8A4B-8AD8-C84AAA418B4D}" presName="arrow" presStyleLbl="bgShp" presStyleIdx="0" presStyleCnt="1"/>
      <dgm:spPr/>
    </dgm:pt>
    <dgm:pt modelId="{26BE1E4A-F4C9-5D46-A735-7A5C3888AF64}" type="pres">
      <dgm:prSet presAssocID="{08B96D82-4868-8A4B-8AD8-C84AAA418B4D}" presName="points" presStyleCnt="0"/>
      <dgm:spPr/>
    </dgm:pt>
    <dgm:pt modelId="{CDAEAE26-6159-DB40-8EC6-A222573121E2}" type="pres">
      <dgm:prSet presAssocID="{7E64280E-927C-6F4B-A2EC-14A89E258874}" presName="compositeA" presStyleCnt="0"/>
      <dgm:spPr/>
    </dgm:pt>
    <dgm:pt modelId="{8C6DF043-7DE6-304B-B22B-56EB14EFFE80}" type="pres">
      <dgm:prSet presAssocID="{7E64280E-927C-6F4B-A2EC-14A89E258874}" presName="textA" presStyleLbl="revTx" presStyleIdx="0" presStyleCnt="5">
        <dgm:presLayoutVars>
          <dgm:bulletEnabled val="1"/>
        </dgm:presLayoutVars>
      </dgm:prSet>
      <dgm:spPr/>
    </dgm:pt>
    <dgm:pt modelId="{A4E1AF83-865F-C046-861F-FCF91D6B1D1B}" type="pres">
      <dgm:prSet presAssocID="{7E64280E-927C-6F4B-A2EC-14A89E258874}" presName="circleA" presStyleLbl="node1" presStyleIdx="0" presStyleCnt="5"/>
      <dgm:spPr/>
    </dgm:pt>
    <dgm:pt modelId="{2CEB4B3C-0F34-F24A-93EA-4402D74495CA}" type="pres">
      <dgm:prSet presAssocID="{7E64280E-927C-6F4B-A2EC-14A89E258874}" presName="spaceA" presStyleCnt="0"/>
      <dgm:spPr/>
    </dgm:pt>
    <dgm:pt modelId="{47A8FB2B-9448-8A44-9B84-79264E88A1E5}" type="pres">
      <dgm:prSet presAssocID="{029C0B67-7F99-1242-B0C3-564D381F5947}" presName="space" presStyleCnt="0"/>
      <dgm:spPr/>
    </dgm:pt>
    <dgm:pt modelId="{A14B5038-B7B7-DE42-8016-FF71DBE2030D}" type="pres">
      <dgm:prSet presAssocID="{8E545CCD-6458-2D48-A65A-AA9D0747B977}" presName="compositeB" presStyleCnt="0"/>
      <dgm:spPr/>
    </dgm:pt>
    <dgm:pt modelId="{BF1CAD67-9F49-C54A-AED2-FC5A45420F5C}" type="pres">
      <dgm:prSet presAssocID="{8E545CCD-6458-2D48-A65A-AA9D0747B977}" presName="textB" presStyleLbl="revTx" presStyleIdx="1" presStyleCnt="5">
        <dgm:presLayoutVars>
          <dgm:bulletEnabled val="1"/>
        </dgm:presLayoutVars>
      </dgm:prSet>
      <dgm:spPr/>
    </dgm:pt>
    <dgm:pt modelId="{C867289F-FB31-EF4D-BBE0-DBF9C8C3212D}" type="pres">
      <dgm:prSet presAssocID="{8E545CCD-6458-2D48-A65A-AA9D0747B977}" presName="circleB" presStyleLbl="node1" presStyleIdx="1" presStyleCnt="5"/>
      <dgm:spPr/>
    </dgm:pt>
    <dgm:pt modelId="{8171595C-BB1B-C243-8611-A6B6331AAB67}" type="pres">
      <dgm:prSet presAssocID="{8E545CCD-6458-2D48-A65A-AA9D0747B977}" presName="spaceB" presStyleCnt="0"/>
      <dgm:spPr/>
    </dgm:pt>
    <dgm:pt modelId="{B769B0DE-FC81-D04D-81D8-D28C6EC09522}" type="pres">
      <dgm:prSet presAssocID="{3DE4156E-87AA-8E44-A6A8-DE42FEE3E155}" presName="space" presStyleCnt="0"/>
      <dgm:spPr/>
    </dgm:pt>
    <dgm:pt modelId="{86FADFF9-94E5-9040-B654-8C0A3F2D4AF1}" type="pres">
      <dgm:prSet presAssocID="{782A74DE-95CA-F947-9388-AC81EAFEECEB}" presName="compositeA" presStyleCnt="0"/>
      <dgm:spPr/>
    </dgm:pt>
    <dgm:pt modelId="{4C616534-0B42-CC4A-861E-85CB075B3A41}" type="pres">
      <dgm:prSet presAssocID="{782A74DE-95CA-F947-9388-AC81EAFEECEB}" presName="textA" presStyleLbl="revTx" presStyleIdx="2" presStyleCnt="5">
        <dgm:presLayoutVars>
          <dgm:bulletEnabled val="1"/>
        </dgm:presLayoutVars>
      </dgm:prSet>
      <dgm:spPr/>
    </dgm:pt>
    <dgm:pt modelId="{C807A33D-D499-CF43-9497-3A7603E5A2E3}" type="pres">
      <dgm:prSet presAssocID="{782A74DE-95CA-F947-9388-AC81EAFEECEB}" presName="circleA" presStyleLbl="node1" presStyleIdx="2" presStyleCnt="5"/>
      <dgm:spPr/>
    </dgm:pt>
    <dgm:pt modelId="{DA6C65F6-E07C-FB42-9BF6-41F82DF98283}" type="pres">
      <dgm:prSet presAssocID="{782A74DE-95CA-F947-9388-AC81EAFEECEB}" presName="spaceA" presStyleCnt="0"/>
      <dgm:spPr/>
    </dgm:pt>
    <dgm:pt modelId="{7EA04C36-7DA3-7041-96F7-95C39A883063}" type="pres">
      <dgm:prSet presAssocID="{E332E99E-068E-024A-9B76-A1DCA913A275}" presName="space" presStyleCnt="0"/>
      <dgm:spPr/>
    </dgm:pt>
    <dgm:pt modelId="{306280F5-5D27-734B-820C-A2F9E0D1462E}" type="pres">
      <dgm:prSet presAssocID="{7AD8BE80-6FCC-6749-B4E1-F44CD485FBCB}" presName="compositeB" presStyleCnt="0"/>
      <dgm:spPr/>
    </dgm:pt>
    <dgm:pt modelId="{D826E187-1546-E440-8D04-A7A0B845BDCE}" type="pres">
      <dgm:prSet presAssocID="{7AD8BE80-6FCC-6749-B4E1-F44CD485FBCB}" presName="textB" presStyleLbl="revTx" presStyleIdx="3" presStyleCnt="5" custScaleX="122406">
        <dgm:presLayoutVars>
          <dgm:bulletEnabled val="1"/>
        </dgm:presLayoutVars>
      </dgm:prSet>
      <dgm:spPr/>
    </dgm:pt>
    <dgm:pt modelId="{C1857C4D-7262-CC4C-B056-0F12DA3B5F3E}" type="pres">
      <dgm:prSet presAssocID="{7AD8BE80-6FCC-6749-B4E1-F44CD485FBCB}" presName="circleB" presStyleLbl="node1" presStyleIdx="3" presStyleCnt="5"/>
      <dgm:spPr/>
    </dgm:pt>
    <dgm:pt modelId="{89752873-CC49-BD4E-BD8D-14A3E60B970B}" type="pres">
      <dgm:prSet presAssocID="{7AD8BE80-6FCC-6749-B4E1-F44CD485FBCB}" presName="spaceB" presStyleCnt="0"/>
      <dgm:spPr/>
    </dgm:pt>
    <dgm:pt modelId="{A0EF66C5-04A2-924C-B81B-8A91707EA126}" type="pres">
      <dgm:prSet presAssocID="{B69D1619-F1C6-B84F-9C70-561B07DB29FB}" presName="space" presStyleCnt="0"/>
      <dgm:spPr/>
    </dgm:pt>
    <dgm:pt modelId="{AE5AF320-BA13-F542-A001-429E2210E299}" type="pres">
      <dgm:prSet presAssocID="{82A5A4EB-AAE6-9446-89B2-3BBD38C878FB}" presName="compositeA" presStyleCnt="0"/>
      <dgm:spPr/>
    </dgm:pt>
    <dgm:pt modelId="{85F5BA52-E6BC-504B-996E-0C60CCCDA428}" type="pres">
      <dgm:prSet presAssocID="{82A5A4EB-AAE6-9446-89B2-3BBD38C878FB}" presName="textA" presStyleLbl="revTx" presStyleIdx="4" presStyleCnt="5">
        <dgm:presLayoutVars>
          <dgm:bulletEnabled val="1"/>
        </dgm:presLayoutVars>
      </dgm:prSet>
      <dgm:spPr/>
    </dgm:pt>
    <dgm:pt modelId="{31719B1D-41A7-EE48-A803-032620D4C269}" type="pres">
      <dgm:prSet presAssocID="{82A5A4EB-AAE6-9446-89B2-3BBD38C878FB}" presName="circleA" presStyleLbl="node1" presStyleIdx="4" presStyleCnt="5"/>
      <dgm:spPr/>
    </dgm:pt>
    <dgm:pt modelId="{A8576F53-2E9D-CE41-9C43-825BAF8E23C7}" type="pres">
      <dgm:prSet presAssocID="{82A5A4EB-AAE6-9446-89B2-3BBD38C878FB}" presName="spaceA" presStyleCnt="0"/>
      <dgm:spPr/>
    </dgm:pt>
  </dgm:ptLst>
  <dgm:cxnLst>
    <dgm:cxn modelId="{366F5E12-A286-804C-AF64-FF4425D39C60}" srcId="{08B96D82-4868-8A4B-8AD8-C84AAA418B4D}" destId="{7AD8BE80-6FCC-6749-B4E1-F44CD485FBCB}" srcOrd="3" destOrd="0" parTransId="{D06563B3-163B-5C49-A68A-7B6B9602B838}" sibTransId="{B69D1619-F1C6-B84F-9C70-561B07DB29FB}"/>
    <dgm:cxn modelId="{7B6BA11A-16FE-F546-8023-E72BBC37BE46}" srcId="{08B96D82-4868-8A4B-8AD8-C84AAA418B4D}" destId="{7E64280E-927C-6F4B-A2EC-14A89E258874}" srcOrd="0" destOrd="0" parTransId="{B1D3BAD0-587E-D541-8D4D-02FCA5FD700C}" sibTransId="{029C0B67-7F99-1242-B0C3-564D381F5947}"/>
    <dgm:cxn modelId="{3FEAB23B-870D-1043-88D0-D0EA5D24EEE0}" srcId="{08B96D82-4868-8A4B-8AD8-C84AAA418B4D}" destId="{82A5A4EB-AAE6-9446-89B2-3BBD38C878FB}" srcOrd="4" destOrd="0" parTransId="{AF982FA5-4DC6-7D48-88D1-A5D71E5279E5}" sibTransId="{43C5ABCF-1E6B-9B4C-A7C2-8C71DCB66A35}"/>
    <dgm:cxn modelId="{8BD4607A-EE39-0945-A4FD-598470BB3CEE}" type="presOf" srcId="{7E64280E-927C-6F4B-A2EC-14A89E258874}" destId="{8C6DF043-7DE6-304B-B22B-56EB14EFFE80}" srcOrd="0" destOrd="0" presId="urn:microsoft.com/office/officeart/2005/8/layout/hProcess11"/>
    <dgm:cxn modelId="{7B93C186-386F-C940-9867-53CBBBBB3249}" type="presOf" srcId="{82A5A4EB-AAE6-9446-89B2-3BBD38C878FB}" destId="{85F5BA52-E6BC-504B-996E-0C60CCCDA428}" srcOrd="0" destOrd="0" presId="urn:microsoft.com/office/officeart/2005/8/layout/hProcess11"/>
    <dgm:cxn modelId="{C38C7E8F-FA1B-1542-84A1-CA9F0F6C4906}" type="presOf" srcId="{08B96D82-4868-8A4B-8AD8-C84AAA418B4D}" destId="{3E740764-3028-9443-AE52-81EFF88E51A2}" srcOrd="0" destOrd="0" presId="urn:microsoft.com/office/officeart/2005/8/layout/hProcess11"/>
    <dgm:cxn modelId="{05A17F9A-C8A9-1A40-A8E1-14E7D4D5DECF}" srcId="{08B96D82-4868-8A4B-8AD8-C84AAA418B4D}" destId="{8E545CCD-6458-2D48-A65A-AA9D0747B977}" srcOrd="1" destOrd="0" parTransId="{0ED5791C-D000-3D45-967A-FB47612D9AE2}" sibTransId="{3DE4156E-87AA-8E44-A6A8-DE42FEE3E155}"/>
    <dgm:cxn modelId="{34EF99A0-181E-3343-B5D7-BF1F9038369D}" srcId="{08B96D82-4868-8A4B-8AD8-C84AAA418B4D}" destId="{782A74DE-95CA-F947-9388-AC81EAFEECEB}" srcOrd="2" destOrd="0" parTransId="{57CF8579-8FDA-DE48-B7C8-3826B832674B}" sibTransId="{E332E99E-068E-024A-9B76-A1DCA913A275}"/>
    <dgm:cxn modelId="{1ACF16C8-0E3A-2142-B5A4-80C217793982}" type="presOf" srcId="{782A74DE-95CA-F947-9388-AC81EAFEECEB}" destId="{4C616534-0B42-CC4A-861E-85CB075B3A41}" srcOrd="0" destOrd="0" presId="urn:microsoft.com/office/officeart/2005/8/layout/hProcess11"/>
    <dgm:cxn modelId="{8B7A09EE-57FC-FD4A-B8BD-CD8888DE3504}" type="presOf" srcId="{7AD8BE80-6FCC-6749-B4E1-F44CD485FBCB}" destId="{D826E187-1546-E440-8D04-A7A0B845BDCE}" srcOrd="0" destOrd="0" presId="urn:microsoft.com/office/officeart/2005/8/layout/hProcess11"/>
    <dgm:cxn modelId="{031495F4-B6FC-7F43-91EE-5F1469582F8D}" type="presOf" srcId="{8E545CCD-6458-2D48-A65A-AA9D0747B977}" destId="{BF1CAD67-9F49-C54A-AED2-FC5A45420F5C}" srcOrd="0" destOrd="0" presId="urn:microsoft.com/office/officeart/2005/8/layout/hProcess11"/>
    <dgm:cxn modelId="{020B763C-66A3-0641-B9A5-0573163162C6}" type="presParOf" srcId="{3E740764-3028-9443-AE52-81EFF88E51A2}" destId="{21B666D1-C18C-3840-99C8-982A84496650}" srcOrd="0" destOrd="0" presId="urn:microsoft.com/office/officeart/2005/8/layout/hProcess11"/>
    <dgm:cxn modelId="{EF3138C7-C40D-C14E-9429-615AEA1E3FB1}" type="presParOf" srcId="{3E740764-3028-9443-AE52-81EFF88E51A2}" destId="{26BE1E4A-F4C9-5D46-A735-7A5C3888AF64}" srcOrd="1" destOrd="0" presId="urn:microsoft.com/office/officeart/2005/8/layout/hProcess11"/>
    <dgm:cxn modelId="{A288FC82-1EB5-694D-B069-76B754802788}" type="presParOf" srcId="{26BE1E4A-F4C9-5D46-A735-7A5C3888AF64}" destId="{CDAEAE26-6159-DB40-8EC6-A222573121E2}" srcOrd="0" destOrd="0" presId="urn:microsoft.com/office/officeart/2005/8/layout/hProcess11"/>
    <dgm:cxn modelId="{17940205-067D-C146-87C0-F0A296E2D178}" type="presParOf" srcId="{CDAEAE26-6159-DB40-8EC6-A222573121E2}" destId="{8C6DF043-7DE6-304B-B22B-56EB14EFFE80}" srcOrd="0" destOrd="0" presId="urn:microsoft.com/office/officeart/2005/8/layout/hProcess11"/>
    <dgm:cxn modelId="{D3D80C4E-4DC6-424A-8F24-5012F5BE3F5C}" type="presParOf" srcId="{CDAEAE26-6159-DB40-8EC6-A222573121E2}" destId="{A4E1AF83-865F-C046-861F-FCF91D6B1D1B}" srcOrd="1" destOrd="0" presId="urn:microsoft.com/office/officeart/2005/8/layout/hProcess11"/>
    <dgm:cxn modelId="{1DC64DED-1706-8E49-B97C-641627182946}" type="presParOf" srcId="{CDAEAE26-6159-DB40-8EC6-A222573121E2}" destId="{2CEB4B3C-0F34-F24A-93EA-4402D74495CA}" srcOrd="2" destOrd="0" presId="urn:microsoft.com/office/officeart/2005/8/layout/hProcess11"/>
    <dgm:cxn modelId="{6FBBC403-A6A8-2443-AE23-1C1F0F6B384B}" type="presParOf" srcId="{26BE1E4A-F4C9-5D46-A735-7A5C3888AF64}" destId="{47A8FB2B-9448-8A44-9B84-79264E88A1E5}" srcOrd="1" destOrd="0" presId="urn:microsoft.com/office/officeart/2005/8/layout/hProcess11"/>
    <dgm:cxn modelId="{F18E332E-C3DE-704D-905F-C70BAF83138D}" type="presParOf" srcId="{26BE1E4A-F4C9-5D46-A735-7A5C3888AF64}" destId="{A14B5038-B7B7-DE42-8016-FF71DBE2030D}" srcOrd="2" destOrd="0" presId="urn:microsoft.com/office/officeart/2005/8/layout/hProcess11"/>
    <dgm:cxn modelId="{5653B644-3BF6-0B41-9C7E-83116BD7AC55}" type="presParOf" srcId="{A14B5038-B7B7-DE42-8016-FF71DBE2030D}" destId="{BF1CAD67-9F49-C54A-AED2-FC5A45420F5C}" srcOrd="0" destOrd="0" presId="urn:microsoft.com/office/officeart/2005/8/layout/hProcess11"/>
    <dgm:cxn modelId="{80533ED8-0368-BB47-8CAC-29283065DE6C}" type="presParOf" srcId="{A14B5038-B7B7-DE42-8016-FF71DBE2030D}" destId="{C867289F-FB31-EF4D-BBE0-DBF9C8C3212D}" srcOrd="1" destOrd="0" presId="urn:microsoft.com/office/officeart/2005/8/layout/hProcess11"/>
    <dgm:cxn modelId="{B0A60F8A-8D89-E744-A4BC-F3748FBCE18E}" type="presParOf" srcId="{A14B5038-B7B7-DE42-8016-FF71DBE2030D}" destId="{8171595C-BB1B-C243-8611-A6B6331AAB67}" srcOrd="2" destOrd="0" presId="urn:microsoft.com/office/officeart/2005/8/layout/hProcess11"/>
    <dgm:cxn modelId="{9EDD26CB-B40A-5541-B318-74C10D77A00A}" type="presParOf" srcId="{26BE1E4A-F4C9-5D46-A735-7A5C3888AF64}" destId="{B769B0DE-FC81-D04D-81D8-D28C6EC09522}" srcOrd="3" destOrd="0" presId="urn:microsoft.com/office/officeart/2005/8/layout/hProcess11"/>
    <dgm:cxn modelId="{C5959AA0-E98C-6D41-83B5-423C5567FDF0}" type="presParOf" srcId="{26BE1E4A-F4C9-5D46-A735-7A5C3888AF64}" destId="{86FADFF9-94E5-9040-B654-8C0A3F2D4AF1}" srcOrd="4" destOrd="0" presId="urn:microsoft.com/office/officeart/2005/8/layout/hProcess11"/>
    <dgm:cxn modelId="{3F521377-2F70-1346-B063-1A92B2A28F48}" type="presParOf" srcId="{86FADFF9-94E5-9040-B654-8C0A3F2D4AF1}" destId="{4C616534-0B42-CC4A-861E-85CB075B3A41}" srcOrd="0" destOrd="0" presId="urn:microsoft.com/office/officeart/2005/8/layout/hProcess11"/>
    <dgm:cxn modelId="{F974D471-2031-D840-8118-D17D3420DF6D}" type="presParOf" srcId="{86FADFF9-94E5-9040-B654-8C0A3F2D4AF1}" destId="{C807A33D-D499-CF43-9497-3A7603E5A2E3}" srcOrd="1" destOrd="0" presId="urn:microsoft.com/office/officeart/2005/8/layout/hProcess11"/>
    <dgm:cxn modelId="{B0330594-6881-314A-B65E-990FAFCC50B4}" type="presParOf" srcId="{86FADFF9-94E5-9040-B654-8C0A3F2D4AF1}" destId="{DA6C65F6-E07C-FB42-9BF6-41F82DF98283}" srcOrd="2" destOrd="0" presId="urn:microsoft.com/office/officeart/2005/8/layout/hProcess11"/>
    <dgm:cxn modelId="{D31474D8-AB15-AF49-B2F7-41F349DE1C74}" type="presParOf" srcId="{26BE1E4A-F4C9-5D46-A735-7A5C3888AF64}" destId="{7EA04C36-7DA3-7041-96F7-95C39A883063}" srcOrd="5" destOrd="0" presId="urn:microsoft.com/office/officeart/2005/8/layout/hProcess11"/>
    <dgm:cxn modelId="{C29DE691-C7A4-2F4F-8A7B-2BB92CFBBCF4}" type="presParOf" srcId="{26BE1E4A-F4C9-5D46-A735-7A5C3888AF64}" destId="{306280F5-5D27-734B-820C-A2F9E0D1462E}" srcOrd="6" destOrd="0" presId="urn:microsoft.com/office/officeart/2005/8/layout/hProcess11"/>
    <dgm:cxn modelId="{F9808790-F60B-3F4C-ACF4-86DB5E237A48}" type="presParOf" srcId="{306280F5-5D27-734B-820C-A2F9E0D1462E}" destId="{D826E187-1546-E440-8D04-A7A0B845BDCE}" srcOrd="0" destOrd="0" presId="urn:microsoft.com/office/officeart/2005/8/layout/hProcess11"/>
    <dgm:cxn modelId="{8BDCC64F-C353-DA47-AF0A-1A86D9ACF192}" type="presParOf" srcId="{306280F5-5D27-734B-820C-A2F9E0D1462E}" destId="{C1857C4D-7262-CC4C-B056-0F12DA3B5F3E}" srcOrd="1" destOrd="0" presId="urn:microsoft.com/office/officeart/2005/8/layout/hProcess11"/>
    <dgm:cxn modelId="{5EDE51C2-C3A0-F74C-8D89-D9B9FD9B5114}" type="presParOf" srcId="{306280F5-5D27-734B-820C-A2F9E0D1462E}" destId="{89752873-CC49-BD4E-BD8D-14A3E60B970B}" srcOrd="2" destOrd="0" presId="urn:microsoft.com/office/officeart/2005/8/layout/hProcess11"/>
    <dgm:cxn modelId="{C9AE9487-C97A-4D41-9837-75F19C3FE1EB}" type="presParOf" srcId="{26BE1E4A-F4C9-5D46-A735-7A5C3888AF64}" destId="{A0EF66C5-04A2-924C-B81B-8A91707EA126}" srcOrd="7" destOrd="0" presId="urn:microsoft.com/office/officeart/2005/8/layout/hProcess11"/>
    <dgm:cxn modelId="{F4C1FD21-5559-D44A-A633-3EC2B217DA89}" type="presParOf" srcId="{26BE1E4A-F4C9-5D46-A735-7A5C3888AF64}" destId="{AE5AF320-BA13-F542-A001-429E2210E299}" srcOrd="8" destOrd="0" presId="urn:microsoft.com/office/officeart/2005/8/layout/hProcess11"/>
    <dgm:cxn modelId="{3DAA3647-33F7-7A45-8FCB-0021780E5135}" type="presParOf" srcId="{AE5AF320-BA13-F542-A001-429E2210E299}" destId="{85F5BA52-E6BC-504B-996E-0C60CCCDA428}" srcOrd="0" destOrd="0" presId="urn:microsoft.com/office/officeart/2005/8/layout/hProcess11"/>
    <dgm:cxn modelId="{92F72548-5340-F94B-83AE-DDBA90E8F0B0}" type="presParOf" srcId="{AE5AF320-BA13-F542-A001-429E2210E299}" destId="{31719B1D-41A7-EE48-A803-032620D4C269}" srcOrd="1" destOrd="0" presId="urn:microsoft.com/office/officeart/2005/8/layout/hProcess11"/>
    <dgm:cxn modelId="{9F02798F-BA4D-3E4B-BFF4-C7E607393314}" type="presParOf" srcId="{AE5AF320-BA13-F542-A001-429E2210E299}" destId="{A8576F53-2E9D-CE41-9C43-825BAF8E23C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666D1-C18C-3840-99C8-982A84496650}">
      <dsp:nvSpPr>
        <dsp:cNvPr id="0" name=""/>
        <dsp:cNvSpPr/>
      </dsp:nvSpPr>
      <dsp:spPr>
        <a:xfrm>
          <a:off x="0" y="1208722"/>
          <a:ext cx="10995660" cy="161162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DF043-7DE6-304B-B22B-56EB14EFFE80}">
      <dsp:nvSpPr>
        <dsp:cNvPr id="0" name=""/>
        <dsp:cNvSpPr/>
      </dsp:nvSpPr>
      <dsp:spPr>
        <a:xfrm>
          <a:off x="1008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  <a:endParaRPr lang="en-HK" sz="2000" kern="1200" dirty="0"/>
        </a:p>
      </dsp:txBody>
      <dsp:txXfrm>
        <a:off x="1008" y="0"/>
        <a:ext cx="1824109" cy="1611629"/>
      </dsp:txXfrm>
    </dsp:sp>
    <dsp:sp modelId="{A4E1AF83-865F-C046-861F-FCF91D6B1D1B}">
      <dsp:nvSpPr>
        <dsp:cNvPr id="0" name=""/>
        <dsp:cNvSpPr/>
      </dsp:nvSpPr>
      <dsp:spPr>
        <a:xfrm>
          <a:off x="711609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CAD67-9F49-C54A-AED2-FC5A45420F5C}">
      <dsp:nvSpPr>
        <dsp:cNvPr id="0" name=""/>
        <dsp:cNvSpPr/>
      </dsp:nvSpPr>
      <dsp:spPr>
        <a:xfrm>
          <a:off x="1916322" y="2417444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Tasks of Deep Learning</a:t>
          </a:r>
          <a:endParaRPr lang="en-HK" sz="2000" kern="1200" dirty="0"/>
        </a:p>
      </dsp:txBody>
      <dsp:txXfrm>
        <a:off x="1916322" y="2417444"/>
        <a:ext cx="1824109" cy="1611629"/>
      </dsp:txXfrm>
    </dsp:sp>
    <dsp:sp modelId="{C867289F-FB31-EF4D-BBE0-DBF9C8C3212D}">
      <dsp:nvSpPr>
        <dsp:cNvPr id="0" name=""/>
        <dsp:cNvSpPr/>
      </dsp:nvSpPr>
      <dsp:spPr>
        <a:xfrm>
          <a:off x="2626923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16534-0B42-CC4A-861E-85CB075B3A41}">
      <dsp:nvSpPr>
        <dsp:cNvPr id="0" name=""/>
        <dsp:cNvSpPr/>
      </dsp:nvSpPr>
      <dsp:spPr>
        <a:xfrm>
          <a:off x="3831637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Deep Learning and Machine Translation</a:t>
          </a:r>
          <a:endParaRPr lang="en-HK" sz="2000" kern="1200" dirty="0"/>
        </a:p>
      </dsp:txBody>
      <dsp:txXfrm>
        <a:off x="3831637" y="0"/>
        <a:ext cx="1824109" cy="1611629"/>
      </dsp:txXfrm>
    </dsp:sp>
    <dsp:sp modelId="{C807A33D-D499-CF43-9497-3A7603E5A2E3}">
      <dsp:nvSpPr>
        <dsp:cNvPr id="0" name=""/>
        <dsp:cNvSpPr/>
      </dsp:nvSpPr>
      <dsp:spPr>
        <a:xfrm>
          <a:off x="4542238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6E187-1546-E440-8D04-A7A0B845BDCE}">
      <dsp:nvSpPr>
        <dsp:cNvPr id="0" name=""/>
        <dsp:cNvSpPr/>
      </dsp:nvSpPr>
      <dsp:spPr>
        <a:xfrm>
          <a:off x="5746952" y="2417444"/>
          <a:ext cx="223281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Areas: Speech Translation, Multimodal Translation, and Translation Memory</a:t>
          </a:r>
          <a:endParaRPr lang="en-HK" sz="2000" kern="1200" dirty="0"/>
        </a:p>
      </dsp:txBody>
      <dsp:txXfrm>
        <a:off x="5746952" y="2417444"/>
        <a:ext cx="2232819" cy="1611629"/>
      </dsp:txXfrm>
    </dsp:sp>
    <dsp:sp modelId="{C1857C4D-7262-CC4C-B056-0F12DA3B5F3E}">
      <dsp:nvSpPr>
        <dsp:cNvPr id="0" name=""/>
        <dsp:cNvSpPr/>
      </dsp:nvSpPr>
      <dsp:spPr>
        <a:xfrm>
          <a:off x="6661907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5BA52-E6BC-504B-996E-0C60CCCDA428}">
      <dsp:nvSpPr>
        <dsp:cNvPr id="0" name=""/>
        <dsp:cNvSpPr/>
      </dsp:nvSpPr>
      <dsp:spPr>
        <a:xfrm>
          <a:off x="8070976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Other Noteworthy Trends </a:t>
          </a:r>
          <a:endParaRPr lang="en-HK" sz="2000" kern="1200" dirty="0"/>
        </a:p>
      </dsp:txBody>
      <dsp:txXfrm>
        <a:off x="8070976" y="0"/>
        <a:ext cx="1824109" cy="1611629"/>
      </dsp:txXfrm>
    </dsp:sp>
    <dsp:sp modelId="{31719B1D-41A7-EE48-A803-032620D4C269}">
      <dsp:nvSpPr>
        <dsp:cNvPr id="0" name=""/>
        <dsp:cNvSpPr/>
      </dsp:nvSpPr>
      <dsp:spPr>
        <a:xfrm>
          <a:off x="8781577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2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2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5/28/23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26" Type="http://schemas.openxmlformats.org/officeDocument/2006/relationships/image" Target="../media/image80.png"/><Relationship Id="rId3" Type="http://schemas.openxmlformats.org/officeDocument/2006/relationships/image" Target="../media/image61.svg"/><Relationship Id="rId21" Type="http://schemas.openxmlformats.org/officeDocument/2006/relationships/image" Target="../media/image16.svg"/><Relationship Id="rId34" Type="http://schemas.openxmlformats.org/officeDocument/2006/relationships/image" Target="../media/image13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5" Type="http://schemas.openxmlformats.org/officeDocument/2006/relationships/image" Target="../media/image79.svg"/><Relationship Id="rId33" Type="http://schemas.openxmlformats.org/officeDocument/2006/relationships/image" Target="../media/image85.sv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20" Type="http://schemas.openxmlformats.org/officeDocument/2006/relationships/image" Target="../media/image15.png"/><Relationship Id="rId29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8.png"/><Relationship Id="rId32" Type="http://schemas.openxmlformats.org/officeDocument/2006/relationships/image" Target="../media/image84.png"/><Relationship Id="rId5" Type="http://schemas.openxmlformats.org/officeDocument/2006/relationships/image" Target="../media/image26.svg"/><Relationship Id="rId15" Type="http://schemas.openxmlformats.org/officeDocument/2006/relationships/image" Target="../media/image71.svg"/><Relationship Id="rId23" Type="http://schemas.openxmlformats.org/officeDocument/2006/relationships/image" Target="../media/image77.svg"/><Relationship Id="rId28" Type="http://schemas.openxmlformats.org/officeDocument/2006/relationships/image" Target="../media/image9.pn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31" Type="http://schemas.openxmlformats.org/officeDocument/2006/relationships/image" Target="../media/image83.svg"/><Relationship Id="rId4" Type="http://schemas.openxmlformats.org/officeDocument/2006/relationships/image" Target="../media/image25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Relationship Id="rId30" Type="http://schemas.openxmlformats.org/officeDocument/2006/relationships/image" Target="../media/image82.png"/><Relationship Id="rId35" Type="http://schemas.openxmlformats.org/officeDocument/2006/relationships/image" Target="../media/image14.svg"/><Relationship Id="rId8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5.svg"/><Relationship Id="rId3" Type="http://schemas.openxmlformats.org/officeDocument/2006/relationships/image" Target="../media/image44.png"/><Relationship Id="rId21" Type="http://schemas.openxmlformats.org/officeDocument/2006/relationships/image" Target="../media/image11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6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50.png"/><Relationship Id="rId24" Type="http://schemas.openxmlformats.org/officeDocument/2006/relationships/image" Target="../media/image59.svg"/><Relationship Id="rId5" Type="http://schemas.openxmlformats.org/officeDocument/2006/relationships/image" Target="../media/image15.png"/><Relationship Id="rId15" Type="http://schemas.openxmlformats.org/officeDocument/2006/relationships/image" Target="../media/image5.png"/><Relationship Id="rId23" Type="http://schemas.openxmlformats.org/officeDocument/2006/relationships/image" Target="../media/image58.png"/><Relationship Id="rId10" Type="http://schemas.openxmlformats.org/officeDocument/2006/relationships/image" Target="../media/image49.svg"/><Relationship Id="rId19" Type="http://schemas.openxmlformats.org/officeDocument/2006/relationships/image" Target="../media/image56.png"/><Relationship Id="rId4" Type="http://schemas.openxmlformats.org/officeDocument/2006/relationships/image" Target="../media/image45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D757F-FDD2-4EFC-EBEA-02CF1E037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70" b="604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4925-FE20-097C-08A2-324919ED5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84" y="952499"/>
            <a:ext cx="4814316" cy="24765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Deep Learning and Translation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695AE-553B-4197-3E0A-F1DABFB43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84" y="4270342"/>
            <a:ext cx="4814316" cy="177850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Sai Cheong SIU</a:t>
            </a:r>
          </a:p>
          <a:p>
            <a:r>
              <a:rPr lang="en-US" dirty="0">
                <a:solidFill>
                  <a:srgbClr val="FFFFFF"/>
                </a:solidFill>
              </a:rPr>
              <a:t>The Hang Seng University of Hong Kong</a:t>
            </a:r>
          </a:p>
          <a:p>
            <a:r>
              <a:rPr lang="en-US" dirty="0">
                <a:solidFill>
                  <a:srgbClr val="FFFFFF"/>
                </a:solidFill>
              </a:rPr>
              <a:t>30 May 2023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1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2BE-53EB-63CA-A83B-34A5270F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Other Noteworthy Trends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78BC79-8807-5089-8C0D-AE75F9559307}"/>
              </a:ext>
            </a:extLst>
          </p:cNvPr>
          <p:cNvSpPr/>
          <p:nvPr/>
        </p:nvSpPr>
        <p:spPr>
          <a:xfrm>
            <a:off x="548640" y="1747520"/>
            <a:ext cx="3627120" cy="217453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BE53-93CB-3C55-ACB6-A698410C0988}"/>
              </a:ext>
            </a:extLst>
          </p:cNvPr>
          <p:cNvSpPr txBox="1"/>
          <p:nvPr/>
        </p:nvSpPr>
        <p:spPr>
          <a:xfrm>
            <a:off x="8195415" y="4024493"/>
            <a:ext cx="326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Pre-trained language models (e.g., </a:t>
            </a:r>
            <a:r>
              <a:rPr lang="en-US" sz="2000" b="1" dirty="0" err="1"/>
              <a:t>ChatGPT</a:t>
            </a:r>
            <a:r>
              <a:rPr lang="en-US" sz="2000" b="1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B7F55C-467B-EF01-1B09-997BD8D8D00B}"/>
              </a:ext>
            </a:extLst>
          </p:cNvPr>
          <p:cNvSpPr/>
          <p:nvPr/>
        </p:nvSpPr>
        <p:spPr>
          <a:xfrm>
            <a:off x="4282440" y="1747520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674149-4776-CA40-7D52-E164AAAFA995}"/>
              </a:ext>
            </a:extLst>
          </p:cNvPr>
          <p:cNvSpPr/>
          <p:nvPr/>
        </p:nvSpPr>
        <p:spPr>
          <a:xfrm>
            <a:off x="8016240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50A3541-4674-F8C4-1D6D-0B38872E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121" y="5105060"/>
            <a:ext cx="766358" cy="507882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7D3C1C1D-2993-A64E-EC72-7477D2F15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1622" y="4935911"/>
            <a:ext cx="453791" cy="453791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EB55F9F-4F3E-9CD7-5D4A-8047E9947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937" y="4935911"/>
            <a:ext cx="453791" cy="453791"/>
          </a:xfrm>
          <a:prstGeom prst="rect">
            <a:avLst/>
          </a:prstGeom>
        </p:spPr>
      </p:pic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BDF72EE5-DE0A-5E4C-7C27-300274703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1622" y="5360667"/>
            <a:ext cx="453791" cy="453791"/>
          </a:xfrm>
          <a:prstGeom prst="rect">
            <a:avLst/>
          </a:prstGeom>
        </p:spPr>
      </p:pic>
      <p:pic>
        <p:nvPicPr>
          <p:cNvPr id="16" name="Graphic 15" descr="Database with solid fill">
            <a:extLst>
              <a:ext uri="{FF2B5EF4-FFF2-40B4-BE49-F238E27FC236}">
                <a16:creationId xmlns:a16="http://schemas.microsoft.com/office/drawing/2014/main" id="{D3A1AA98-D411-0C62-4D1D-BBFAF2AA6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986" y="5360666"/>
            <a:ext cx="453791" cy="453791"/>
          </a:xfrm>
          <a:prstGeom prst="rect">
            <a:avLst/>
          </a:prstGeom>
        </p:spPr>
      </p:pic>
      <p:pic>
        <p:nvPicPr>
          <p:cNvPr id="18" name="Graphic 17" descr="Clipboard Ticked with solid fill">
            <a:extLst>
              <a:ext uri="{FF2B5EF4-FFF2-40B4-BE49-F238E27FC236}">
                <a16:creationId xmlns:a16="http://schemas.microsoft.com/office/drawing/2014/main" id="{D0288116-7F02-F77F-B97B-998898EF8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7185" y="5008005"/>
            <a:ext cx="664078" cy="664078"/>
          </a:xfrm>
          <a:prstGeom prst="rect">
            <a:avLst/>
          </a:prstGeom>
        </p:spPr>
      </p:pic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40D9EE19-FBAA-6446-6E1D-5657426CA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0596" y="5065519"/>
            <a:ext cx="586963" cy="58696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A207B523-BD1F-4F1E-516D-F1ED0F80DE56}"/>
              </a:ext>
            </a:extLst>
          </p:cNvPr>
          <p:cNvSpPr/>
          <p:nvPr/>
        </p:nvSpPr>
        <p:spPr>
          <a:xfrm>
            <a:off x="8980557" y="5236092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7362FE2-885C-FA0D-AD9D-530338C7BBC6}"/>
              </a:ext>
            </a:extLst>
          </p:cNvPr>
          <p:cNvSpPr/>
          <p:nvPr/>
        </p:nvSpPr>
        <p:spPr>
          <a:xfrm>
            <a:off x="9921664" y="5227969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FC9B793-65FA-472F-136F-574A2E21EE76}"/>
              </a:ext>
            </a:extLst>
          </p:cNvPr>
          <p:cNvSpPr/>
          <p:nvPr/>
        </p:nvSpPr>
        <p:spPr>
          <a:xfrm>
            <a:off x="10728278" y="5241961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AEB71-37D7-49DF-E955-4DC4B6790C1A}"/>
              </a:ext>
            </a:extLst>
          </p:cNvPr>
          <p:cNvSpPr txBox="1"/>
          <p:nvPr/>
        </p:nvSpPr>
        <p:spPr>
          <a:xfrm>
            <a:off x="8838929" y="4816936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Pre-training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E5E57-3051-F63F-4609-611BD9E0BC06}"/>
              </a:ext>
            </a:extLst>
          </p:cNvPr>
          <p:cNvSpPr txBox="1"/>
          <p:nvPr/>
        </p:nvSpPr>
        <p:spPr>
          <a:xfrm>
            <a:off x="9707490" y="5598980"/>
            <a:ext cx="155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Fine-tuning / Prompt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BF89A-FAFD-D7A7-49D2-69573C1D4502}"/>
              </a:ext>
            </a:extLst>
          </p:cNvPr>
          <p:cNvSpPr txBox="1"/>
          <p:nvPr/>
        </p:nvSpPr>
        <p:spPr>
          <a:xfrm>
            <a:off x="10238808" y="4821899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3. Multiple Tasks!</a:t>
            </a:r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13C885-7843-4346-DDC7-47C2B0B0EA83}"/>
              </a:ext>
            </a:extLst>
          </p:cNvPr>
          <p:cNvSpPr/>
          <p:nvPr/>
        </p:nvSpPr>
        <p:spPr>
          <a:xfrm>
            <a:off x="4278062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A36766-D054-F93A-0BA1-0FED39106AD9}"/>
              </a:ext>
            </a:extLst>
          </p:cNvPr>
          <p:cNvSpPr txBox="1"/>
          <p:nvPr/>
        </p:nvSpPr>
        <p:spPr>
          <a:xfrm>
            <a:off x="4457237" y="4024493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Domain Adaptation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0C630-575E-E558-7A66-127CA52194E9}"/>
              </a:ext>
            </a:extLst>
          </p:cNvPr>
          <p:cNvSpPr txBox="1"/>
          <p:nvPr/>
        </p:nvSpPr>
        <p:spPr>
          <a:xfrm>
            <a:off x="4526182" y="5787361"/>
            <a:ext cx="315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Specialized translation models</a:t>
            </a:r>
          </a:p>
        </p:txBody>
      </p:sp>
      <p:pic>
        <p:nvPicPr>
          <p:cNvPr id="34" name="Graphic 33" descr="Atom with solid fill">
            <a:extLst>
              <a:ext uri="{FF2B5EF4-FFF2-40B4-BE49-F238E27FC236}">
                <a16:creationId xmlns:a16="http://schemas.microsoft.com/office/drawing/2014/main" id="{E79BBE1E-84F0-2472-F552-F7D8561FC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9442" y="4624920"/>
            <a:ext cx="938030" cy="938030"/>
          </a:xfrm>
          <a:prstGeom prst="rect">
            <a:avLst/>
          </a:prstGeom>
        </p:spPr>
      </p:pic>
      <p:pic>
        <p:nvPicPr>
          <p:cNvPr id="36" name="Graphic 35" descr="Heart with pulse with solid fill">
            <a:extLst>
              <a:ext uri="{FF2B5EF4-FFF2-40B4-BE49-F238E27FC236}">
                <a16:creationId xmlns:a16="http://schemas.microsoft.com/office/drawing/2014/main" id="{F22D2E71-389A-4931-19B6-5EB00B366B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4298" y="4580887"/>
            <a:ext cx="1018093" cy="1018093"/>
          </a:xfrm>
          <a:prstGeom prst="rect">
            <a:avLst/>
          </a:prstGeom>
        </p:spPr>
      </p:pic>
      <p:pic>
        <p:nvPicPr>
          <p:cNvPr id="38" name="Graphic 37" descr="Gavel with solid fill">
            <a:extLst>
              <a:ext uri="{FF2B5EF4-FFF2-40B4-BE49-F238E27FC236}">
                <a16:creationId xmlns:a16="http://schemas.microsoft.com/office/drawing/2014/main" id="{DECE5EED-167D-501D-7AED-354EC6305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2318" y="4626182"/>
            <a:ext cx="877843" cy="877843"/>
          </a:xfrm>
          <a:prstGeom prst="rect">
            <a:avLst/>
          </a:prstGeom>
        </p:spPr>
      </p:pic>
      <p:pic>
        <p:nvPicPr>
          <p:cNvPr id="40" name="Graphic 39" descr="Bank with solid fill">
            <a:extLst>
              <a:ext uri="{FF2B5EF4-FFF2-40B4-BE49-F238E27FC236}">
                <a16:creationId xmlns:a16="http://schemas.microsoft.com/office/drawing/2014/main" id="{1E22FD19-B121-E8B9-349E-34D547B3EE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54932" y="4578776"/>
            <a:ext cx="940148" cy="940148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C91F4B-D380-BBD2-D49B-797E97321062}"/>
              </a:ext>
            </a:extLst>
          </p:cNvPr>
          <p:cNvSpPr/>
          <p:nvPr/>
        </p:nvSpPr>
        <p:spPr>
          <a:xfrm>
            <a:off x="544992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8AAECE-D98F-DE19-B723-F17FC2CF6F19}"/>
              </a:ext>
            </a:extLst>
          </p:cNvPr>
          <p:cNvSpPr txBox="1"/>
          <p:nvPr/>
        </p:nvSpPr>
        <p:spPr>
          <a:xfrm>
            <a:off x="724167" y="4044753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Document-level NMT</a:t>
            </a:r>
          </a:p>
        </p:txBody>
      </p:sp>
      <p:pic>
        <p:nvPicPr>
          <p:cNvPr id="50" name="Graphic 49" descr="Paper with solid fill">
            <a:extLst>
              <a:ext uri="{FF2B5EF4-FFF2-40B4-BE49-F238E27FC236}">
                <a16:creationId xmlns:a16="http://schemas.microsoft.com/office/drawing/2014/main" id="{C628BD45-A0DA-7607-5FAE-2368228695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5908" y="5253372"/>
            <a:ext cx="673804" cy="673804"/>
          </a:xfrm>
          <a:prstGeom prst="rect">
            <a:avLst/>
          </a:prstGeom>
        </p:spPr>
      </p:pic>
      <p:pic>
        <p:nvPicPr>
          <p:cNvPr id="52" name="Graphic 51" descr="Document with solid fill">
            <a:extLst>
              <a:ext uri="{FF2B5EF4-FFF2-40B4-BE49-F238E27FC236}">
                <a16:creationId xmlns:a16="http://schemas.microsoft.com/office/drawing/2014/main" id="{4A69F2E8-E2F7-504B-306E-51054FD161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0021" y="4912518"/>
            <a:ext cx="759565" cy="75956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6FC6461-4FBE-0B59-15F5-34FDDC5EFAAC}"/>
              </a:ext>
            </a:extLst>
          </p:cNvPr>
          <p:cNvGrpSpPr/>
          <p:nvPr/>
        </p:nvGrpSpPr>
        <p:grpSpPr>
          <a:xfrm>
            <a:off x="1527311" y="4708315"/>
            <a:ext cx="587666" cy="587666"/>
            <a:chOff x="1260076" y="4552782"/>
            <a:chExt cx="587666" cy="587666"/>
          </a:xfrm>
        </p:grpSpPr>
        <p:pic>
          <p:nvPicPr>
            <p:cNvPr id="57" name="Graphic 56" descr="Speech with solid fill">
              <a:extLst>
                <a:ext uri="{FF2B5EF4-FFF2-40B4-BE49-F238E27FC236}">
                  <a16:creationId xmlns:a16="http://schemas.microsoft.com/office/drawing/2014/main" id="{3976FBF4-FFA1-AF77-4BE9-95CBE42B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056FA2-BA52-1B8F-BDFE-239FCB7812A3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46D36A-5089-3515-D8AD-365943693CC2}"/>
              </a:ext>
            </a:extLst>
          </p:cNvPr>
          <p:cNvGrpSpPr/>
          <p:nvPr/>
        </p:nvGrpSpPr>
        <p:grpSpPr>
          <a:xfrm>
            <a:off x="2006738" y="4714738"/>
            <a:ext cx="587666" cy="587666"/>
            <a:chOff x="1260076" y="4552782"/>
            <a:chExt cx="587666" cy="587666"/>
          </a:xfrm>
        </p:grpSpPr>
        <p:pic>
          <p:nvPicPr>
            <p:cNvPr id="72" name="Graphic 71" descr="Speech with solid fill">
              <a:extLst>
                <a:ext uri="{FF2B5EF4-FFF2-40B4-BE49-F238E27FC236}">
                  <a16:creationId xmlns:a16="http://schemas.microsoft.com/office/drawing/2014/main" id="{66D933CD-29FA-F651-E59A-B983D27F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F394DF-E744-E0D1-7925-37957F72E78A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C8C4EE-AB3C-2A18-1F50-140FDE24EDB6}"/>
              </a:ext>
            </a:extLst>
          </p:cNvPr>
          <p:cNvGrpSpPr/>
          <p:nvPr/>
        </p:nvGrpSpPr>
        <p:grpSpPr>
          <a:xfrm>
            <a:off x="2492497" y="4714738"/>
            <a:ext cx="587666" cy="587666"/>
            <a:chOff x="1260076" y="4552782"/>
            <a:chExt cx="587666" cy="587666"/>
          </a:xfrm>
        </p:grpSpPr>
        <p:pic>
          <p:nvPicPr>
            <p:cNvPr id="75" name="Graphic 74" descr="Speech with solid fill">
              <a:extLst>
                <a:ext uri="{FF2B5EF4-FFF2-40B4-BE49-F238E27FC236}">
                  <a16:creationId xmlns:a16="http://schemas.microsoft.com/office/drawing/2014/main" id="{8E2B6380-015E-6CE5-A7B7-700A74B9B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CD7808-BB34-3055-D16B-BC6BDCC3742A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8B9D18CC-2B86-1C3F-7AB6-D294C0787A1E}"/>
              </a:ext>
            </a:extLst>
          </p:cNvPr>
          <p:cNvSpPr/>
          <p:nvPr/>
        </p:nvSpPr>
        <p:spPr>
          <a:xfrm>
            <a:off x="1261044" y="4821899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91B27603-6CA3-084C-EEAB-F3B5958F8BF8}"/>
              </a:ext>
            </a:extLst>
          </p:cNvPr>
          <p:cNvSpPr/>
          <p:nvPr/>
        </p:nvSpPr>
        <p:spPr>
          <a:xfrm>
            <a:off x="1274615" y="5469949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1A6BD1A-C9E7-6115-AA97-949FE46E7E4D}"/>
              </a:ext>
            </a:extLst>
          </p:cNvPr>
          <p:cNvSpPr txBox="1"/>
          <p:nvPr/>
        </p:nvSpPr>
        <p:spPr>
          <a:xfrm>
            <a:off x="1631838" y="582800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a document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DC455C95-4424-81CB-B838-D31CDD3EF125}"/>
              </a:ext>
            </a:extLst>
          </p:cNvPr>
          <p:cNvSpPr/>
          <p:nvPr/>
        </p:nvSpPr>
        <p:spPr>
          <a:xfrm>
            <a:off x="3123551" y="4824212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4BD79212-C285-C865-9317-DC19EEE9F6A7}"/>
              </a:ext>
            </a:extLst>
          </p:cNvPr>
          <p:cNvSpPr/>
          <p:nvPr/>
        </p:nvSpPr>
        <p:spPr>
          <a:xfrm>
            <a:off x="3129518" y="5459054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81BB4AB-78E2-83DF-DC47-575EB8EB1E03}"/>
              </a:ext>
            </a:extLst>
          </p:cNvPr>
          <p:cNvSpPr txBox="1"/>
          <p:nvPr/>
        </p:nvSpPr>
        <p:spPr>
          <a:xfrm>
            <a:off x="3328790" y="451709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Connection</a:t>
            </a:r>
          </a:p>
        </p:txBody>
      </p:sp>
      <p:pic>
        <p:nvPicPr>
          <p:cNvPr id="108" name="Graphic 107" descr="Question Mark with solid fill">
            <a:extLst>
              <a:ext uri="{FF2B5EF4-FFF2-40B4-BE49-F238E27FC236}">
                <a16:creationId xmlns:a16="http://schemas.microsoft.com/office/drawing/2014/main" id="{5D7D17C5-BF15-B5FD-29B3-E154EC6F81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1990" y="4743262"/>
            <a:ext cx="533940" cy="533940"/>
          </a:xfrm>
          <a:prstGeom prst="rect">
            <a:avLst/>
          </a:prstGeom>
        </p:spPr>
      </p:pic>
      <p:pic>
        <p:nvPicPr>
          <p:cNvPr id="114" name="Graphic 113" descr="Thumbs up sign with solid fill">
            <a:extLst>
              <a:ext uri="{FF2B5EF4-FFF2-40B4-BE49-F238E27FC236}">
                <a16:creationId xmlns:a16="http://schemas.microsoft.com/office/drawing/2014/main" id="{0CD8D662-5A6C-B564-43A2-2EE1497780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32579" y="5352577"/>
            <a:ext cx="475426" cy="475426"/>
          </a:xfrm>
          <a:prstGeom prst="rect">
            <a:avLst/>
          </a:prstGeom>
        </p:spPr>
      </p:pic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A2F6C25-20B7-E996-F56B-D08C60108648}"/>
              </a:ext>
            </a:extLst>
          </p:cNvPr>
          <p:cNvSpPr/>
          <p:nvPr/>
        </p:nvSpPr>
        <p:spPr>
          <a:xfrm>
            <a:off x="8016240" y="1733204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BD5F51-F2C8-9848-3E63-DA2B81A308A7}"/>
              </a:ext>
            </a:extLst>
          </p:cNvPr>
          <p:cNvSpPr txBox="1"/>
          <p:nvPr/>
        </p:nvSpPr>
        <p:spPr>
          <a:xfrm>
            <a:off x="8195415" y="1749868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Deeper Models</a:t>
            </a:r>
          </a:p>
        </p:txBody>
      </p:sp>
      <p:pic>
        <p:nvPicPr>
          <p:cNvPr id="118" name="Graphic 117" descr="Network diagram with solid fill">
            <a:extLst>
              <a:ext uri="{FF2B5EF4-FFF2-40B4-BE49-F238E27FC236}">
                <a16:creationId xmlns:a16="http://schemas.microsoft.com/office/drawing/2014/main" id="{C00D55C0-B856-5647-004F-5EAAE0B0F15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587916" y="2211812"/>
            <a:ext cx="914400" cy="914400"/>
          </a:xfrm>
          <a:prstGeom prst="rect">
            <a:avLst/>
          </a:prstGeom>
        </p:spPr>
      </p:pic>
      <p:pic>
        <p:nvPicPr>
          <p:cNvPr id="119" name="Graphic 118" descr="Network diagram with solid fill">
            <a:extLst>
              <a:ext uri="{FF2B5EF4-FFF2-40B4-BE49-F238E27FC236}">
                <a16:creationId xmlns:a16="http://schemas.microsoft.com/office/drawing/2014/main" id="{1D22DA91-2622-6C9D-5B69-E2615EDF60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073420" y="2210102"/>
            <a:ext cx="914400" cy="914400"/>
          </a:xfrm>
          <a:prstGeom prst="rect">
            <a:avLst/>
          </a:prstGeom>
        </p:spPr>
      </p:pic>
      <p:pic>
        <p:nvPicPr>
          <p:cNvPr id="120" name="Graphic 119" descr="Network diagram with solid fill">
            <a:extLst>
              <a:ext uri="{FF2B5EF4-FFF2-40B4-BE49-F238E27FC236}">
                <a16:creationId xmlns:a16="http://schemas.microsoft.com/office/drawing/2014/main" id="{95B2CC65-A7F6-D215-D0FB-C15B5CD705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101552" y="2210102"/>
            <a:ext cx="914400" cy="914400"/>
          </a:xfrm>
          <a:prstGeom prst="rect">
            <a:avLst/>
          </a:prstGeom>
        </p:spPr>
      </p:pic>
      <p:pic>
        <p:nvPicPr>
          <p:cNvPr id="121" name="Graphic 120" descr="Network diagram with solid fill">
            <a:extLst>
              <a:ext uri="{FF2B5EF4-FFF2-40B4-BE49-F238E27FC236}">
                <a16:creationId xmlns:a16="http://schemas.microsoft.com/office/drawing/2014/main" id="{D5B1FF8D-6EA1-BFBA-D1D2-82EFB2798A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077866" y="2468786"/>
            <a:ext cx="914400" cy="914400"/>
          </a:xfrm>
          <a:prstGeom prst="rect">
            <a:avLst/>
          </a:prstGeom>
        </p:spPr>
      </p:pic>
      <p:pic>
        <p:nvPicPr>
          <p:cNvPr id="122" name="Graphic 121" descr="Network diagram with solid fill">
            <a:extLst>
              <a:ext uri="{FF2B5EF4-FFF2-40B4-BE49-F238E27FC236}">
                <a16:creationId xmlns:a16="http://schemas.microsoft.com/office/drawing/2014/main" id="{98ED732B-84F1-40EA-B533-2963FE694D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587916" y="2465294"/>
            <a:ext cx="914400" cy="914400"/>
          </a:xfrm>
          <a:prstGeom prst="rect">
            <a:avLst/>
          </a:prstGeom>
        </p:spPr>
      </p:pic>
      <p:pic>
        <p:nvPicPr>
          <p:cNvPr id="123" name="Graphic 122" descr="Network diagram with solid fill">
            <a:extLst>
              <a:ext uri="{FF2B5EF4-FFF2-40B4-BE49-F238E27FC236}">
                <a16:creationId xmlns:a16="http://schemas.microsoft.com/office/drawing/2014/main" id="{9B34C718-8846-10A9-6F0A-25A112E4A3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101552" y="2468786"/>
            <a:ext cx="914400" cy="914400"/>
          </a:xfrm>
          <a:prstGeom prst="rect">
            <a:avLst/>
          </a:prstGeom>
        </p:spPr>
      </p:pic>
      <p:pic>
        <p:nvPicPr>
          <p:cNvPr id="124" name="Graphic 123" descr="Network diagram with solid fill">
            <a:extLst>
              <a:ext uri="{FF2B5EF4-FFF2-40B4-BE49-F238E27FC236}">
                <a16:creationId xmlns:a16="http://schemas.microsoft.com/office/drawing/2014/main" id="{47BB7AC2-E3AD-539E-B6A4-5CCF4069CC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616803" y="2214445"/>
            <a:ext cx="914400" cy="914400"/>
          </a:xfrm>
          <a:prstGeom prst="rect">
            <a:avLst/>
          </a:prstGeom>
        </p:spPr>
      </p:pic>
      <p:pic>
        <p:nvPicPr>
          <p:cNvPr id="125" name="Graphic 124" descr="Network diagram with solid fill">
            <a:extLst>
              <a:ext uri="{FF2B5EF4-FFF2-40B4-BE49-F238E27FC236}">
                <a16:creationId xmlns:a16="http://schemas.microsoft.com/office/drawing/2014/main" id="{83488F50-5D93-0648-E700-9594405955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616803" y="2473129"/>
            <a:ext cx="914400" cy="914400"/>
          </a:xfrm>
          <a:prstGeom prst="rect">
            <a:avLst/>
          </a:prstGeom>
        </p:spPr>
      </p:pic>
      <p:pic>
        <p:nvPicPr>
          <p:cNvPr id="126" name="Graphic 125" descr="Network diagram with solid fill">
            <a:extLst>
              <a:ext uri="{FF2B5EF4-FFF2-40B4-BE49-F238E27FC236}">
                <a16:creationId xmlns:a16="http://schemas.microsoft.com/office/drawing/2014/main" id="{29AF1411-0126-7065-CA20-0A01678D5E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129684" y="2214444"/>
            <a:ext cx="914400" cy="914400"/>
          </a:xfrm>
          <a:prstGeom prst="rect">
            <a:avLst/>
          </a:prstGeom>
        </p:spPr>
      </p:pic>
      <p:pic>
        <p:nvPicPr>
          <p:cNvPr id="127" name="Graphic 126" descr="Network diagram with solid fill">
            <a:extLst>
              <a:ext uri="{FF2B5EF4-FFF2-40B4-BE49-F238E27FC236}">
                <a16:creationId xmlns:a16="http://schemas.microsoft.com/office/drawing/2014/main" id="{7949CF56-BB24-6215-BF08-ED51626A27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129684" y="2473128"/>
            <a:ext cx="914400" cy="914400"/>
          </a:xfrm>
          <a:prstGeom prst="rect">
            <a:avLst/>
          </a:prstGeom>
        </p:spPr>
      </p:pic>
      <p:pic>
        <p:nvPicPr>
          <p:cNvPr id="128" name="Graphic 127" descr="Network diagram with solid fill">
            <a:extLst>
              <a:ext uri="{FF2B5EF4-FFF2-40B4-BE49-F238E27FC236}">
                <a16:creationId xmlns:a16="http://schemas.microsoft.com/office/drawing/2014/main" id="{8799E2EF-B266-DEA3-DA80-527E8C4EF3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637883" y="2214443"/>
            <a:ext cx="914400" cy="914400"/>
          </a:xfrm>
          <a:prstGeom prst="rect">
            <a:avLst/>
          </a:prstGeom>
        </p:spPr>
      </p:pic>
      <p:pic>
        <p:nvPicPr>
          <p:cNvPr id="129" name="Graphic 128" descr="Network diagram with solid fill">
            <a:extLst>
              <a:ext uri="{FF2B5EF4-FFF2-40B4-BE49-F238E27FC236}">
                <a16:creationId xmlns:a16="http://schemas.microsoft.com/office/drawing/2014/main" id="{DB42F650-A8EF-FA26-70F4-E5A7F2E41B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637883" y="2473127"/>
            <a:ext cx="914400" cy="91440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53C6DC41-FF97-85D2-57F9-68515FD62346}"/>
              </a:ext>
            </a:extLst>
          </p:cNvPr>
          <p:cNvSpPr txBox="1"/>
          <p:nvPr/>
        </p:nvSpPr>
        <p:spPr>
          <a:xfrm>
            <a:off x="8973604" y="3457246"/>
            <a:ext cx="1775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More Layers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EDEDE14-423D-17AB-8370-410EECD5DB17}"/>
              </a:ext>
            </a:extLst>
          </p:cNvPr>
          <p:cNvSpPr txBox="1"/>
          <p:nvPr/>
        </p:nvSpPr>
        <p:spPr>
          <a:xfrm>
            <a:off x="724167" y="1762567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Multilingual NMT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C859C84C-A9CA-F559-D8C5-F864EBD85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133" y="2229156"/>
            <a:ext cx="1698543" cy="1125662"/>
          </a:xfrm>
          <a:prstGeom prst="rect">
            <a:avLst/>
          </a:prstGeom>
        </p:spPr>
      </p:pic>
      <p:pic>
        <p:nvPicPr>
          <p:cNvPr id="144" name="Graphic 143" descr="Earth globe: Africa and Europe with solid fill">
            <a:extLst>
              <a:ext uri="{FF2B5EF4-FFF2-40B4-BE49-F238E27FC236}">
                <a16:creationId xmlns:a16="http://schemas.microsoft.com/office/drawing/2014/main" id="{382AB6DC-CD64-29DC-603F-8479C303E2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6502" y="2354886"/>
            <a:ext cx="914400" cy="914400"/>
          </a:xfrm>
          <a:prstGeom prst="rect">
            <a:avLst/>
          </a:prstGeom>
        </p:spPr>
      </p:pic>
      <p:pic>
        <p:nvPicPr>
          <p:cNvPr id="146" name="Graphic 145" descr="Earth globe: Americas with solid fill">
            <a:extLst>
              <a:ext uri="{FF2B5EF4-FFF2-40B4-BE49-F238E27FC236}">
                <a16:creationId xmlns:a16="http://schemas.microsoft.com/office/drawing/2014/main" id="{52497C44-D9E5-4E4B-E4D7-C6DC9701EB7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24519" y="2329659"/>
            <a:ext cx="914400" cy="9144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EC35FA3-CB7F-65FD-277A-6268D40DBDF5}"/>
              </a:ext>
            </a:extLst>
          </p:cNvPr>
          <p:cNvSpPr txBox="1"/>
          <p:nvPr/>
        </p:nvSpPr>
        <p:spPr>
          <a:xfrm>
            <a:off x="1442413" y="3234530"/>
            <a:ext cx="1775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Multiple language pairs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530088-3DB9-EFD2-E2AB-0D40BB2C5BDB}"/>
              </a:ext>
            </a:extLst>
          </p:cNvPr>
          <p:cNvSpPr txBox="1"/>
          <p:nvPr/>
        </p:nvSpPr>
        <p:spPr>
          <a:xfrm>
            <a:off x="1675276" y="4497008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sentences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E62F89AB-5E53-037A-60C1-48D273A3A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101" y="2078049"/>
            <a:ext cx="974070" cy="645538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2A24572-340B-C7B4-EE60-D0927257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0239" y="2083142"/>
            <a:ext cx="974070" cy="645538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E0A961C8-0D4F-AA2F-1FF2-2796E8A1AF62}"/>
              </a:ext>
            </a:extLst>
          </p:cNvPr>
          <p:cNvSpPr txBox="1"/>
          <p:nvPr/>
        </p:nvSpPr>
        <p:spPr>
          <a:xfrm>
            <a:off x="4457029" y="1756559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Multiple Models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1B5AA228-9395-B07B-551E-E101ECB6F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1777" y="2811708"/>
            <a:ext cx="974070" cy="645538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7E9680DF-A93D-6073-5D1D-DD7DE692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9275" y="3324638"/>
            <a:ext cx="974070" cy="645538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C481832D-242B-0B8B-50AA-53CB5DBE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544" y="2815448"/>
            <a:ext cx="974070" cy="645538"/>
          </a:xfrm>
          <a:prstGeom prst="rect">
            <a:avLst/>
          </a:prstGeom>
        </p:spPr>
      </p:pic>
      <p:pic>
        <p:nvPicPr>
          <p:cNvPr id="161" name="Graphic 160" descr="Lights On with solid fill">
            <a:extLst>
              <a:ext uri="{FF2B5EF4-FFF2-40B4-BE49-F238E27FC236}">
                <a16:creationId xmlns:a16="http://schemas.microsoft.com/office/drawing/2014/main" id="{5FD292CE-A1E0-6E75-8A71-D3B77DF41E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28198" y="2409183"/>
            <a:ext cx="914400" cy="914400"/>
          </a:xfrm>
          <a:prstGeom prst="rect">
            <a:avLst/>
          </a:prstGeom>
        </p:spPr>
      </p:pic>
      <p:sp>
        <p:nvSpPr>
          <p:cNvPr id="162" name="Slide Number Placeholder 5">
            <a:extLst>
              <a:ext uri="{FF2B5EF4-FFF2-40B4-BE49-F238E27FC236}">
                <a16:creationId xmlns:a16="http://schemas.microsoft.com/office/drawing/2014/main" id="{8A59ABD0-D389-979D-7DD1-A0461B4E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10</a:t>
            </a:fld>
            <a:endParaRPr lang="en-US" sz="1600"/>
          </a:p>
        </p:txBody>
      </p:sp>
      <p:sp>
        <p:nvSpPr>
          <p:cNvPr id="163" name="Footer Placeholder 4">
            <a:extLst>
              <a:ext uri="{FF2B5EF4-FFF2-40B4-BE49-F238E27FC236}">
                <a16:creationId xmlns:a16="http://schemas.microsoft.com/office/drawing/2014/main" id="{EE416BB9-4297-06D0-D2B1-6F9A1B1C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3912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BDDF-792D-7227-6CA5-1207C531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22863E-488C-5D2D-D5EC-66C7D6938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HK" b="0" i="0" u="none" strike="noStrike" dirty="0">
                <a:solidFill>
                  <a:srgbClr val="050E17"/>
                </a:solidFill>
                <a:effectLst/>
              </a:rPr>
              <a:t>Deep learning</a:t>
            </a:r>
            <a:r>
              <a:rPr lang="en-HK" b="0" i="0" dirty="0">
                <a:solidFill>
                  <a:srgbClr val="050E17"/>
                </a:solidFill>
                <a:effectLst/>
              </a:rPr>
              <a:t> is a rapidly evolving field that offers exciting possibilities for </a:t>
            </a:r>
            <a:r>
              <a:rPr lang="en-HK" b="0" i="0" u="none" strike="noStrike" dirty="0">
                <a:solidFill>
                  <a:srgbClr val="050E17"/>
                </a:solidFill>
                <a:effectLst/>
              </a:rPr>
              <a:t>machine translation</a:t>
            </a:r>
            <a:r>
              <a:rPr lang="en-HK" b="0" i="0" dirty="0">
                <a:solidFill>
                  <a:srgbClr val="050E17"/>
                </a:solidFill>
                <a:effectLst/>
              </a:rPr>
              <a:t> and other applications in translation technology.</a:t>
            </a:r>
          </a:p>
          <a:p>
            <a:pPr algn="l"/>
            <a:r>
              <a:rPr lang="en-HK" b="0" i="0" dirty="0">
                <a:solidFill>
                  <a:srgbClr val="050E17"/>
                </a:solidFill>
                <a:effectLst/>
              </a:rPr>
              <a:t>This chapter provides a concise overview of key concepts and research findings in deep learning, along with references to over 100 publications.</a:t>
            </a:r>
          </a:p>
          <a:p>
            <a:pPr algn="l"/>
            <a:r>
              <a:rPr lang="en-HK" b="0" i="0" dirty="0">
                <a:solidFill>
                  <a:srgbClr val="050E17"/>
                </a:solidFill>
                <a:effectLst/>
              </a:rPr>
              <a:t>Whether you are a researcher, practitioner, or simply curious about the possibilities of deep learning, this chapter offers a valuable starting point for further study and exploration.</a:t>
            </a:r>
          </a:p>
          <a:p>
            <a:endParaRPr lang="en-US" dirty="0"/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54542520-3D3F-B44F-6816-92EB9FCB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0814">
            <a:off x="9108976" y="5390266"/>
            <a:ext cx="726646" cy="726646"/>
          </a:xfrm>
          <a:prstGeom prst="rect">
            <a:avLst/>
          </a:prstGeom>
        </p:spPr>
      </p:pic>
      <p:pic>
        <p:nvPicPr>
          <p:cNvPr id="8" name="Graphic 7" descr="Outer Space Landscape with solid fill">
            <a:extLst>
              <a:ext uri="{FF2B5EF4-FFF2-40B4-BE49-F238E27FC236}">
                <a16:creationId xmlns:a16="http://schemas.microsoft.com/office/drawing/2014/main" id="{8FCCCB24-5D55-E443-C340-4E218BC95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094" y="4461642"/>
            <a:ext cx="1915265" cy="191526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42AFCA-34B1-5B39-24A7-FB074EBB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11</a:t>
            </a:fld>
            <a:endParaRPr lang="en-US" sz="160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26B65CD-C504-8564-8CEA-850607F7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99638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1CD-24FD-B242-2A96-5A8699D1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5205343" cy="2476501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4F94C-ADDE-4388-B413-18D186CF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285" y="952499"/>
            <a:ext cx="7391523" cy="5105399"/>
          </a:xfrm>
        </p:spPr>
        <p:txBody>
          <a:bodyPr/>
          <a:lstStyle/>
          <a:p>
            <a:pPr marL="412750" indent="-412750">
              <a:buNone/>
            </a:pPr>
            <a:r>
              <a:rPr lang="en-US" dirty="0" err="1"/>
              <a:t>OpenAI</a:t>
            </a:r>
            <a:r>
              <a:rPr lang="en-US" dirty="0"/>
              <a:t>. 2022. Introducing </a:t>
            </a:r>
            <a:r>
              <a:rPr lang="en-US" dirty="0" err="1"/>
              <a:t>ChatGPT</a:t>
            </a:r>
            <a:r>
              <a:rPr lang="en-US" dirty="0"/>
              <a:t>. https://</a:t>
            </a:r>
            <a:r>
              <a:rPr lang="en-US" dirty="0" err="1"/>
              <a:t>openai.com</a:t>
            </a:r>
            <a:r>
              <a:rPr lang="en-US" dirty="0"/>
              <a:t>/blog/</a:t>
            </a:r>
            <a:r>
              <a:rPr lang="en-US" dirty="0" err="1"/>
              <a:t>chatgpt</a:t>
            </a:r>
            <a:r>
              <a:rPr lang="en-US" dirty="0"/>
              <a:t>. </a:t>
            </a:r>
          </a:p>
          <a:p>
            <a:pPr marL="412750" indent="-412750">
              <a:buNone/>
            </a:pPr>
            <a:r>
              <a:rPr lang="en-US" dirty="0" err="1"/>
              <a:t>Rombach</a:t>
            </a:r>
            <a:r>
              <a:rPr lang="en-US" dirty="0"/>
              <a:t>, R., A. </a:t>
            </a:r>
            <a:r>
              <a:rPr lang="en-US" dirty="0" err="1"/>
              <a:t>Blattmann</a:t>
            </a:r>
            <a:r>
              <a:rPr lang="en-US" dirty="0"/>
              <a:t>, D. Lorenz, P. </a:t>
            </a:r>
            <a:r>
              <a:rPr lang="en-US" dirty="0" err="1"/>
              <a:t>Esser</a:t>
            </a:r>
            <a:r>
              <a:rPr lang="en-US" dirty="0"/>
              <a:t>, and B. </a:t>
            </a:r>
            <a:r>
              <a:rPr lang="en-US" dirty="0" err="1"/>
              <a:t>Ommer</a:t>
            </a:r>
            <a:r>
              <a:rPr lang="en-US" dirty="0"/>
              <a:t>. 2022. High-resolution image synthesis with latent diffusion models. In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, 10684-10695. The IEEE Computer Society and The Computer Vision Foundation. </a:t>
            </a:r>
          </a:p>
          <a:p>
            <a:pPr marL="412750" indent="-412750">
              <a:buNone/>
            </a:pPr>
            <a:r>
              <a:rPr lang="en-US" dirty="0"/>
              <a:t>Siu, S.C. 2023. Deep Learning and Translation Technology. In </a:t>
            </a:r>
            <a:r>
              <a:rPr lang="en-US" i="1" dirty="0"/>
              <a:t>Routledge Encyclopedia of Translation Technology (2</a:t>
            </a:r>
            <a:r>
              <a:rPr lang="en-US" i="1" baseline="30000" dirty="0"/>
              <a:t>nd</a:t>
            </a:r>
            <a:r>
              <a:rPr lang="en-US" i="1" dirty="0"/>
              <a:t> edition)</a:t>
            </a:r>
            <a:r>
              <a:rPr lang="en-US" dirty="0"/>
              <a:t>, ed. S.W. Chan, 797-817. Routledge: London.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1BD56E-EEB5-1416-352E-07FD5851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/>
              <a:t>Deep Learning and Translation Technology (Sai Cheong SIU)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F5728-40B3-1424-9594-6B87A6B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714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2D1F-C80D-1599-4E63-68BE4452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895600"/>
            <a:ext cx="3342529" cy="3162299"/>
          </a:xfrm>
        </p:spPr>
        <p:txBody>
          <a:bodyPr anchor="b">
            <a:normAutofit/>
          </a:bodyPr>
          <a:lstStyle/>
          <a:p>
            <a:r>
              <a:rPr lang="en-US" sz="2800" dirty="0"/>
              <a:t>About 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C7CC-7C6B-E8F4-3AF7-5E650550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952500"/>
            <a:ext cx="6880608" cy="508718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Chapter 47 (pp.797-817)</a:t>
            </a:r>
            <a:r>
              <a:rPr lang="en-US" sz="2400" dirty="0"/>
              <a:t>, Routledge Encyclopedia of Translation Technology (2</a:t>
            </a:r>
            <a:r>
              <a:rPr lang="en-US" sz="2400" baseline="30000" dirty="0"/>
              <a:t>nd</a:t>
            </a:r>
            <a:r>
              <a:rPr lang="en-US" sz="2400" dirty="0"/>
              <a:t> Edition)</a:t>
            </a:r>
          </a:p>
          <a:p>
            <a:r>
              <a:rPr lang="en-US" sz="2400" dirty="0"/>
              <a:t>Deep Learning and its application to </a:t>
            </a:r>
            <a:r>
              <a:rPr lang="en-US" sz="2400" b="1" dirty="0">
                <a:solidFill>
                  <a:schemeClr val="accent2"/>
                </a:solidFill>
              </a:rPr>
              <a:t>translation technology</a:t>
            </a:r>
            <a:r>
              <a:rPr lang="en-US" sz="2400" dirty="0"/>
              <a:t> (e.g., machine translation, speech translation, and more).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2</a:t>
            </a:fld>
            <a:endParaRPr lang="en-US" sz="160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94E098-A355-CB74-7B85-DD1BFCD0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4053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8F16-EEB9-8711-D81F-BDCB12AF5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 dirty="0"/>
              <a:t>Background: Deep learning is everywhere!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3429000"/>
            <a:ext cx="3509514" cy="2628901"/>
          </a:xfrm>
        </p:spPr>
        <p:txBody>
          <a:bodyPr>
            <a:normAutofit/>
          </a:bodyPr>
          <a:lstStyle/>
          <a:p>
            <a:r>
              <a:rPr lang="en-US" sz="2400" dirty="0"/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Stable Diffusion (</a:t>
            </a:r>
            <a:r>
              <a:rPr lang="en-US" sz="2400" dirty="0" err="1"/>
              <a:t>Rombach</a:t>
            </a:r>
            <a:r>
              <a:rPr lang="en-US" sz="2400" dirty="0"/>
              <a:t> et al. 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 (</a:t>
            </a:r>
            <a:r>
              <a:rPr lang="en-US" sz="2400" dirty="0" err="1"/>
              <a:t>OpenAI</a:t>
            </a:r>
            <a:r>
              <a:rPr lang="en-US" sz="2400" dirty="0"/>
              <a:t>, 2022)</a:t>
            </a:r>
          </a:p>
        </p:txBody>
      </p:sp>
      <p:pic>
        <p:nvPicPr>
          <p:cNvPr id="5" name="Picture 4" descr="Abstract purple and blue laser like lights">
            <a:extLst>
              <a:ext uri="{FF2B5EF4-FFF2-40B4-BE49-F238E27FC236}">
                <a16:creationId xmlns:a16="http://schemas.microsoft.com/office/drawing/2014/main" id="{5F3DA25F-8D7F-7260-A8A4-E2BF9584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8200" y="1565682"/>
            <a:ext cx="6896100" cy="3879036"/>
          </a:xfrm>
          <a:prstGeom prst="rect">
            <a:avLst/>
          </a:prstGeom>
          <a:noFill/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0A22B7-CB99-3BEB-AA04-20A64197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3</a:t>
            </a:fld>
            <a:endParaRPr lang="en-US" sz="16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65DFE0-2BEF-1832-3877-B1A5135F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/>
              <a:t>Deep Learning and Translation Technology (Sai Cheong SIU)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12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5A6B-E800-637F-54DC-5B3C258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Outline: 5 Parts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36C2061-7525-D7E7-190D-066C61A07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924963"/>
              </p:ext>
            </p:extLst>
          </p:nvPr>
        </p:nvGraphicFramePr>
        <p:xfrm>
          <a:off x="548638" y="1634688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94074-E0AF-68DA-3F9F-1D7F3E5C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4</a:t>
            </a:fld>
            <a:endParaRPr lang="en-US" sz="16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3078D7-7BB3-0674-5B5B-4E2B45BF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2788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526E-9438-663E-99E1-BF739CA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5B6D40-2876-5D56-6853-A2056FCD702A}"/>
              </a:ext>
            </a:extLst>
          </p:cNvPr>
          <p:cNvSpPr/>
          <p:nvPr/>
        </p:nvSpPr>
        <p:spPr>
          <a:xfrm>
            <a:off x="667282" y="2028825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Artificial Intelligence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766F2-AD4C-6FE6-F9A2-89219FCA766B}"/>
              </a:ext>
            </a:extLst>
          </p:cNvPr>
          <p:cNvSpPr/>
          <p:nvPr/>
        </p:nvSpPr>
        <p:spPr>
          <a:xfrm>
            <a:off x="667281" y="3440889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992EA-AC8F-157F-337F-17B116248AC0}"/>
              </a:ext>
            </a:extLst>
          </p:cNvPr>
          <p:cNvSpPr/>
          <p:nvPr/>
        </p:nvSpPr>
        <p:spPr>
          <a:xfrm>
            <a:off x="667280" y="4852953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Deep Learning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AF5A5D-E5E6-E779-F2D7-CC1572C92B74}"/>
              </a:ext>
            </a:extLst>
          </p:cNvPr>
          <p:cNvSpPr/>
          <p:nvPr/>
        </p:nvSpPr>
        <p:spPr>
          <a:xfrm>
            <a:off x="8246353" y="3931867"/>
            <a:ext cx="3174838" cy="11321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4. Resurgence in Popularity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8AC588-18BB-407C-3C47-3A7DDFC3A67F}"/>
              </a:ext>
            </a:extLst>
          </p:cNvPr>
          <p:cNvSpPr/>
          <p:nvPr/>
        </p:nvSpPr>
        <p:spPr>
          <a:xfrm>
            <a:off x="4451731" y="1662085"/>
            <a:ext cx="3174839" cy="1132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 Versatility across domains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838175-9791-457D-FC20-B908A24EA60D}"/>
              </a:ext>
            </a:extLst>
          </p:cNvPr>
          <p:cNvSpPr/>
          <p:nvPr/>
        </p:nvSpPr>
        <p:spPr>
          <a:xfrm>
            <a:off x="4451731" y="3931867"/>
            <a:ext cx="3174840" cy="113211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 Feature Extraction and Representation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38B0B3-B16F-FA41-2F52-B5FCE50C6411}"/>
              </a:ext>
            </a:extLst>
          </p:cNvPr>
          <p:cNvSpPr/>
          <p:nvPr/>
        </p:nvSpPr>
        <p:spPr>
          <a:xfrm>
            <a:off x="8246351" y="1634040"/>
            <a:ext cx="3174839" cy="11321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2. Multilayered Artificial Neurons</a:t>
            </a:r>
          </a:p>
        </p:txBody>
      </p:sp>
      <p:pic>
        <p:nvPicPr>
          <p:cNvPr id="11" name="Graphic 10" descr="Eye with solid fill">
            <a:extLst>
              <a:ext uri="{FF2B5EF4-FFF2-40B4-BE49-F238E27FC236}">
                <a16:creationId xmlns:a16="http://schemas.microsoft.com/office/drawing/2014/main" id="{9034B9DC-B2D8-014D-4092-70513D50B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689" y="2885533"/>
            <a:ext cx="914400" cy="914400"/>
          </a:xfrm>
          <a:prstGeom prst="rect">
            <a:avLst/>
          </a:prstGeom>
        </p:spPr>
      </p:pic>
      <p:pic>
        <p:nvPicPr>
          <p:cNvPr id="13" name="Graphic 12" descr="Chat bubble with solid fill">
            <a:extLst>
              <a:ext uri="{FF2B5EF4-FFF2-40B4-BE49-F238E27FC236}">
                <a16:creationId xmlns:a16="http://schemas.microsoft.com/office/drawing/2014/main" id="{2D6667E1-63EC-76CB-1504-169E274A8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022" y="2914767"/>
            <a:ext cx="914400" cy="914400"/>
          </a:xfrm>
          <a:prstGeom prst="rect">
            <a:avLst/>
          </a:prstGeom>
        </p:spPr>
      </p:pic>
      <p:pic>
        <p:nvPicPr>
          <p:cNvPr id="15" name="Graphic 14" descr="Palette with solid fill">
            <a:extLst>
              <a:ext uri="{FF2B5EF4-FFF2-40B4-BE49-F238E27FC236}">
                <a16:creationId xmlns:a16="http://schemas.microsoft.com/office/drawing/2014/main" id="{9ADFCF54-5804-65CB-8F9C-F8162481E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089" y="2900150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9FFCA6A-E294-1D02-8D28-985412723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4022" y="2870333"/>
            <a:ext cx="914400" cy="914400"/>
          </a:xfrm>
          <a:prstGeom prst="rect">
            <a:avLst/>
          </a:prstGeom>
        </p:spPr>
      </p:pic>
      <p:pic>
        <p:nvPicPr>
          <p:cNvPr id="18" name="Graphic 17" descr="Network diagram with solid fill">
            <a:extLst>
              <a:ext uri="{FF2B5EF4-FFF2-40B4-BE49-F238E27FC236}">
                <a16:creationId xmlns:a16="http://schemas.microsoft.com/office/drawing/2014/main" id="{70E5D717-0CEC-9F85-714F-1CEA542AD1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562102" y="2841480"/>
            <a:ext cx="914400" cy="914400"/>
          </a:xfrm>
          <a:prstGeom prst="rect">
            <a:avLst/>
          </a:prstGeom>
        </p:spPr>
      </p:pic>
      <p:pic>
        <p:nvPicPr>
          <p:cNvPr id="20" name="Graphic 19" descr="Binary with solid fill">
            <a:extLst>
              <a:ext uri="{FF2B5EF4-FFF2-40B4-BE49-F238E27FC236}">
                <a16:creationId xmlns:a16="http://schemas.microsoft.com/office/drawing/2014/main" id="{2E3A5E55-EE2A-9C21-3EF3-F81D46B3B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9448" y="5239964"/>
            <a:ext cx="914400" cy="914400"/>
          </a:xfrm>
          <a:prstGeom prst="rect">
            <a:avLst/>
          </a:prstGeom>
        </p:spPr>
      </p:pic>
      <p:pic>
        <p:nvPicPr>
          <p:cNvPr id="22" name="Graphic 21" descr="Lights On with solid fill">
            <a:extLst>
              <a:ext uri="{FF2B5EF4-FFF2-40B4-BE49-F238E27FC236}">
                <a16:creationId xmlns:a16="http://schemas.microsoft.com/office/drawing/2014/main" id="{0F88CE6D-6634-4D38-D5B1-59B50264C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8104" y="5238852"/>
            <a:ext cx="914400" cy="91440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F343035-8639-E57F-F9EB-9414C464A0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9560" y="5238852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31951705-2386-A00E-E1DE-D382D3373A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22926" y="5238852"/>
            <a:ext cx="500433" cy="914400"/>
          </a:xfrm>
          <a:prstGeom prst="rect">
            <a:avLst/>
          </a:prstGeom>
        </p:spPr>
      </p:pic>
      <p:pic>
        <p:nvPicPr>
          <p:cNvPr id="28" name="Graphic 27" descr="Cmd Terminal with solid fill">
            <a:extLst>
              <a:ext uri="{FF2B5EF4-FFF2-40B4-BE49-F238E27FC236}">
                <a16:creationId xmlns:a16="http://schemas.microsoft.com/office/drawing/2014/main" id="{365F026C-0D06-7E88-0F52-A0CCA56D09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87890" y="5211115"/>
            <a:ext cx="914400" cy="914400"/>
          </a:xfrm>
          <a:prstGeom prst="rect">
            <a:avLst/>
          </a:prstGeom>
        </p:spPr>
      </p:pic>
      <p:pic>
        <p:nvPicPr>
          <p:cNvPr id="30" name="Graphic 29" descr="Mathematics with solid fill">
            <a:extLst>
              <a:ext uri="{FF2B5EF4-FFF2-40B4-BE49-F238E27FC236}">
                <a16:creationId xmlns:a16="http://schemas.microsoft.com/office/drawing/2014/main" id="{0B3DC805-F84C-262E-6F30-C294B549A4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51541" y="5211115"/>
            <a:ext cx="914400" cy="914400"/>
          </a:xfrm>
          <a:prstGeom prst="rect">
            <a:avLst/>
          </a:prstGeom>
        </p:spPr>
      </p:pic>
      <p:pic>
        <p:nvPicPr>
          <p:cNvPr id="32" name="Graphic 31" descr="Server with solid fill">
            <a:extLst>
              <a:ext uri="{FF2B5EF4-FFF2-40B4-BE49-F238E27FC236}">
                <a16:creationId xmlns:a16="http://schemas.microsoft.com/office/drawing/2014/main" id="{83C1F8F2-D9CA-93C1-6105-EE373FC3B6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15192" y="5211115"/>
            <a:ext cx="914400" cy="914400"/>
          </a:xfrm>
          <a:prstGeom prst="rect">
            <a:avLst/>
          </a:prstGeom>
        </p:spPr>
      </p:pic>
      <p:sp>
        <p:nvSpPr>
          <p:cNvPr id="34" name="Bent Arrow 33">
            <a:extLst>
              <a:ext uri="{FF2B5EF4-FFF2-40B4-BE49-F238E27FC236}">
                <a16:creationId xmlns:a16="http://schemas.microsoft.com/office/drawing/2014/main" id="{1345122F-0448-FE9A-8DDA-85A86862F957}"/>
              </a:ext>
            </a:extLst>
          </p:cNvPr>
          <p:cNvSpPr/>
          <p:nvPr/>
        </p:nvSpPr>
        <p:spPr>
          <a:xfrm>
            <a:off x="3672689" y="3416391"/>
            <a:ext cx="643685" cy="7366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1123EAB-0BE1-A8E7-06B9-2AC956A1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FCFE273-CB6C-7E0D-A9C3-ED0E89B6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8115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25C-3A70-5E05-EC62-76F5A024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Key Concepts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E889B5-CAD7-1603-D31C-D6F6E4E1F99A}"/>
              </a:ext>
            </a:extLst>
          </p:cNvPr>
          <p:cNvSpPr/>
          <p:nvPr/>
        </p:nvSpPr>
        <p:spPr>
          <a:xfrm>
            <a:off x="485803" y="1722718"/>
            <a:ext cx="3174839" cy="660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1. Key Components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416AC-A2DD-3290-1C8D-8C222F02CB1A}"/>
              </a:ext>
            </a:extLst>
          </p:cNvPr>
          <p:cNvSpPr/>
          <p:nvPr/>
        </p:nvSpPr>
        <p:spPr>
          <a:xfrm>
            <a:off x="3819456" y="1722718"/>
            <a:ext cx="3174839" cy="660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 Key Tasks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ADF88541-D90E-9025-B091-17DFBA3A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392" y="2624346"/>
            <a:ext cx="1320246" cy="1320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C2ECC-9C3F-BFF2-92AC-4499FD817084}"/>
              </a:ext>
            </a:extLst>
          </p:cNvPr>
          <p:cNvSpPr txBox="1"/>
          <p:nvPr/>
        </p:nvSpPr>
        <p:spPr>
          <a:xfrm>
            <a:off x="756470" y="386394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pic>
        <p:nvPicPr>
          <p:cNvPr id="8" name="Graphic 7" descr="Network diagram with solid fill">
            <a:extLst>
              <a:ext uri="{FF2B5EF4-FFF2-40B4-BE49-F238E27FC236}">
                <a16:creationId xmlns:a16="http://schemas.microsoft.com/office/drawing/2014/main" id="{938189F5-4F99-DC81-1363-513B199C9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4929" y="2786667"/>
            <a:ext cx="914400" cy="914400"/>
          </a:xfrm>
          <a:prstGeom prst="rect">
            <a:avLst/>
          </a:prstGeom>
        </p:spPr>
      </p:pic>
      <p:pic>
        <p:nvPicPr>
          <p:cNvPr id="9" name="Graphic 8" descr="Network diagram with solid fill">
            <a:extLst>
              <a:ext uri="{FF2B5EF4-FFF2-40B4-BE49-F238E27FC236}">
                <a16:creationId xmlns:a16="http://schemas.microsoft.com/office/drawing/2014/main" id="{34B3301F-DC00-026D-B33D-0DFC93482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13009" y="275781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914B8-34AE-BEBD-879B-1918B7CDE0CF}"/>
              </a:ext>
            </a:extLst>
          </p:cNvPr>
          <p:cNvSpPr txBox="1"/>
          <p:nvPr/>
        </p:nvSpPr>
        <p:spPr>
          <a:xfrm>
            <a:off x="2069457" y="3872529"/>
            <a:ext cx="162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</a:t>
            </a:r>
          </a:p>
        </p:txBody>
      </p:sp>
      <p:pic>
        <p:nvPicPr>
          <p:cNvPr id="13" name="Graphic 12" descr="Mathematics with solid fill">
            <a:extLst>
              <a:ext uri="{FF2B5EF4-FFF2-40B4-BE49-F238E27FC236}">
                <a16:creationId xmlns:a16="http://schemas.microsoft.com/office/drawing/2014/main" id="{F4ABB330-A726-1A09-DCDA-527FD5F43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119" y="459133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BF1DE-E545-B5A5-E4AC-C17DB48A6434}"/>
              </a:ext>
            </a:extLst>
          </p:cNvPr>
          <p:cNvSpPr txBox="1"/>
          <p:nvPr/>
        </p:nvSpPr>
        <p:spPr>
          <a:xfrm>
            <a:off x="1250025" y="5505739"/>
            <a:ext cx="182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B6DF5-9AE0-138F-6B68-4B9F46BC32F7}"/>
              </a:ext>
            </a:extLst>
          </p:cNvPr>
          <p:cNvSpPr txBox="1"/>
          <p:nvPr/>
        </p:nvSpPr>
        <p:spPr>
          <a:xfrm>
            <a:off x="4231783" y="2463973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1. Data Collection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6F3AD-5B1E-2D4E-3D0B-421FAA5223B5}"/>
              </a:ext>
            </a:extLst>
          </p:cNvPr>
          <p:cNvSpPr txBox="1"/>
          <p:nvPr/>
        </p:nvSpPr>
        <p:spPr>
          <a:xfrm>
            <a:off x="8390500" y="2480844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2. Model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E03134-E08A-18C3-B343-E838A9DEA9EB}"/>
              </a:ext>
            </a:extLst>
          </p:cNvPr>
          <p:cNvSpPr txBox="1"/>
          <p:nvPr/>
        </p:nvSpPr>
        <p:spPr>
          <a:xfrm>
            <a:off x="4301870" y="4350847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Model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BCF1C-D1AE-FD63-0023-122A2F422EF9}"/>
              </a:ext>
            </a:extLst>
          </p:cNvPr>
          <p:cNvSpPr txBox="1"/>
          <p:nvPr/>
        </p:nvSpPr>
        <p:spPr>
          <a:xfrm>
            <a:off x="8176130" y="4374742"/>
            <a:ext cx="343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4. Model Evaluation</a:t>
            </a:r>
          </a:p>
        </p:txBody>
      </p:sp>
      <p:pic>
        <p:nvPicPr>
          <p:cNvPr id="20" name="Graphic 19" descr="Remote learning language with solid fill">
            <a:extLst>
              <a:ext uri="{FF2B5EF4-FFF2-40B4-BE49-F238E27FC236}">
                <a16:creationId xmlns:a16="http://schemas.microsoft.com/office/drawing/2014/main" id="{E05D26BD-6C35-0F0B-3B26-F24F5D449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0035" y="4934865"/>
            <a:ext cx="1139531" cy="1139531"/>
          </a:xfrm>
          <a:prstGeom prst="rect">
            <a:avLst/>
          </a:prstGeom>
        </p:spPr>
      </p:pic>
      <p:pic>
        <p:nvPicPr>
          <p:cNvPr id="22" name="Graphic 21" descr="Clipboard Mixed with solid fill">
            <a:extLst>
              <a:ext uri="{FF2B5EF4-FFF2-40B4-BE49-F238E27FC236}">
                <a16:creationId xmlns:a16="http://schemas.microsoft.com/office/drawing/2014/main" id="{015054DD-DE6A-3F94-048E-83158F180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1913" y="4854215"/>
            <a:ext cx="1240066" cy="1240066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6E0129B8-E31B-9B9B-A208-2E36EFE647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3662" y="3162424"/>
            <a:ext cx="914400" cy="914400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5EA4A6F-9CA9-416C-464B-79130390B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350" y="3196497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5CD2FD-A616-B5AC-5B0D-39D58083CF57}"/>
              </a:ext>
            </a:extLst>
          </p:cNvPr>
          <p:cNvSpPr txBox="1"/>
          <p:nvPr/>
        </p:nvSpPr>
        <p:spPr>
          <a:xfrm>
            <a:off x="5819202" y="317003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Training</a:t>
            </a:r>
          </a:p>
          <a:p>
            <a:pPr marL="342900" indent="-342900">
              <a:buAutoNum type="alphaLcPeriod"/>
            </a:pPr>
            <a:r>
              <a:rPr lang="en-US" dirty="0"/>
              <a:t>Validation</a:t>
            </a:r>
          </a:p>
          <a:p>
            <a:pPr marL="342900" indent="-342900">
              <a:buAutoNum type="alphaLcPeriod"/>
            </a:pPr>
            <a:r>
              <a:rPr lang="en-US" dirty="0"/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66AC3F-D659-BC7B-C04A-F2DA04884131}"/>
              </a:ext>
            </a:extLst>
          </p:cNvPr>
          <p:cNvSpPr txBox="1"/>
          <p:nvPr/>
        </p:nvSpPr>
        <p:spPr>
          <a:xfrm>
            <a:off x="3934593" y="4854215"/>
            <a:ext cx="273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Forward propagation</a:t>
            </a:r>
          </a:p>
          <a:p>
            <a:pPr marL="342900" indent="-342900">
              <a:buAutoNum type="alphaLcPeriod"/>
            </a:pPr>
            <a:r>
              <a:rPr lang="en-US" dirty="0"/>
              <a:t>Loss calculation</a:t>
            </a:r>
          </a:p>
          <a:p>
            <a:pPr marL="342900" indent="-342900">
              <a:buAutoNum type="alphaLcPeriod"/>
            </a:pPr>
            <a:r>
              <a:rPr lang="en-US" dirty="0"/>
              <a:t>Backpropagation</a:t>
            </a:r>
          </a:p>
          <a:p>
            <a:pPr marL="342900" indent="-342900">
              <a:buAutoNum type="alphaLcPeriod"/>
            </a:pPr>
            <a:r>
              <a:rPr lang="en-US" dirty="0"/>
              <a:t>Optimization</a:t>
            </a:r>
          </a:p>
        </p:txBody>
      </p:sp>
      <p:pic>
        <p:nvPicPr>
          <p:cNvPr id="32" name="Graphic 31" descr="Playbook with solid fill">
            <a:extLst>
              <a:ext uri="{FF2B5EF4-FFF2-40B4-BE49-F238E27FC236}">
                <a16:creationId xmlns:a16="http://schemas.microsoft.com/office/drawing/2014/main" id="{F067FD83-F96C-CA7A-DC53-370987C98C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64188" y="3121016"/>
            <a:ext cx="989881" cy="989881"/>
          </a:xfrm>
          <a:prstGeom prst="rect">
            <a:avLst/>
          </a:prstGeom>
        </p:spPr>
      </p:pic>
      <p:pic>
        <p:nvPicPr>
          <p:cNvPr id="34" name="Graphic 33" descr="Connected with solid fill">
            <a:extLst>
              <a:ext uri="{FF2B5EF4-FFF2-40B4-BE49-F238E27FC236}">
                <a16:creationId xmlns:a16="http://schemas.microsoft.com/office/drawing/2014/main" id="{65065DCE-30B4-41BC-DDA9-8E6210599B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89157" y="3175246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97994F-213E-0F9F-F405-804A640B5DCD}"/>
              </a:ext>
            </a:extLst>
          </p:cNvPr>
          <p:cNvSpPr txBox="1"/>
          <p:nvPr/>
        </p:nvSpPr>
        <p:spPr>
          <a:xfrm>
            <a:off x="9848830" y="3261885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Neuron?</a:t>
            </a:r>
          </a:p>
          <a:p>
            <a:pPr marL="342900" indent="-342900">
              <a:buAutoNum type="alphaLcPeriod"/>
            </a:pPr>
            <a:r>
              <a:rPr lang="en-US" dirty="0"/>
              <a:t>Connection?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D124F9-A101-177A-126B-F11363DE3DD1}"/>
              </a:ext>
            </a:extLst>
          </p:cNvPr>
          <p:cNvSpPr/>
          <p:nvPr/>
        </p:nvSpPr>
        <p:spPr>
          <a:xfrm>
            <a:off x="3790488" y="2482160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C2B0BC7-F530-C131-8363-15B8AF957CDC}"/>
              </a:ext>
            </a:extLst>
          </p:cNvPr>
          <p:cNvSpPr/>
          <p:nvPr/>
        </p:nvSpPr>
        <p:spPr>
          <a:xfrm>
            <a:off x="7782432" y="2479813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F91E9B7-D864-C085-71DB-B6E2DB37FEFA}"/>
              </a:ext>
            </a:extLst>
          </p:cNvPr>
          <p:cNvSpPr/>
          <p:nvPr/>
        </p:nvSpPr>
        <p:spPr>
          <a:xfrm>
            <a:off x="3786804" y="4320201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9913627-EB57-F483-BF7C-70218768AAA0}"/>
              </a:ext>
            </a:extLst>
          </p:cNvPr>
          <p:cNvSpPr/>
          <p:nvPr/>
        </p:nvSpPr>
        <p:spPr>
          <a:xfrm>
            <a:off x="7782432" y="4326598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64814FA-EF51-D816-BFE8-46B6948F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6</a:t>
            </a:fld>
            <a:endParaRPr lang="en-US" sz="160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F35AB0AC-D068-1D23-4430-778C5986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186251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FC2-25CC-A59F-A59D-73C2EBE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Deep Learning and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25EA1D-6855-1531-2D05-74F13339BF5D}"/>
              </a:ext>
            </a:extLst>
          </p:cNvPr>
          <p:cNvSpPr/>
          <p:nvPr/>
        </p:nvSpPr>
        <p:spPr>
          <a:xfrm>
            <a:off x="647702" y="1809655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Rule-based Machine Translation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951CC2-D595-A35A-51C6-66181F257325}"/>
              </a:ext>
            </a:extLst>
          </p:cNvPr>
          <p:cNvSpPr/>
          <p:nvPr/>
        </p:nvSpPr>
        <p:spPr>
          <a:xfrm>
            <a:off x="647702" y="3130455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Example-based Machine Translation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CBFB-5046-B71F-858B-BAEB8A824B99}"/>
              </a:ext>
            </a:extLst>
          </p:cNvPr>
          <p:cNvSpPr/>
          <p:nvPr/>
        </p:nvSpPr>
        <p:spPr>
          <a:xfrm>
            <a:off x="647702" y="4463479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Machine Translation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3001ED-B91F-6E1C-3BBC-61FC69E23257}"/>
              </a:ext>
            </a:extLst>
          </p:cNvPr>
          <p:cNvSpPr/>
          <p:nvPr/>
        </p:nvSpPr>
        <p:spPr>
          <a:xfrm>
            <a:off x="6512562" y="1653080"/>
            <a:ext cx="2184400" cy="111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Machine Translation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C0DD8B-172C-C459-3D80-2C0E64DBE190}"/>
              </a:ext>
            </a:extLst>
          </p:cNvPr>
          <p:cNvSpPr/>
          <p:nvPr/>
        </p:nvSpPr>
        <p:spPr>
          <a:xfrm>
            <a:off x="4093210" y="3150775"/>
            <a:ext cx="2184400" cy="1117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Recurrent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DEA81-1B12-40B3-D145-361181D3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5204920"/>
            <a:ext cx="3836311" cy="58520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DFAD5D7-3581-EAC1-8D9D-FC1BFF0D92C7}"/>
              </a:ext>
            </a:extLst>
          </p:cNvPr>
          <p:cNvSpPr/>
          <p:nvPr/>
        </p:nvSpPr>
        <p:spPr>
          <a:xfrm>
            <a:off x="3014985" y="2657126"/>
            <a:ext cx="487680" cy="639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47784E-CA0B-555D-77AC-0A3665127365}"/>
              </a:ext>
            </a:extLst>
          </p:cNvPr>
          <p:cNvSpPr/>
          <p:nvPr/>
        </p:nvSpPr>
        <p:spPr>
          <a:xfrm>
            <a:off x="6518912" y="3150775"/>
            <a:ext cx="2184400" cy="1117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Convolutional Neural Networks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CA5892-C5A0-46E3-3C08-D031A579982B}"/>
              </a:ext>
            </a:extLst>
          </p:cNvPr>
          <p:cNvSpPr/>
          <p:nvPr/>
        </p:nvSpPr>
        <p:spPr>
          <a:xfrm>
            <a:off x="8944614" y="3150775"/>
            <a:ext cx="2184400" cy="1117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Self-attention Neural Networks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79E7AD-004F-74F7-60F5-8583CE501268}"/>
              </a:ext>
            </a:extLst>
          </p:cNvPr>
          <p:cNvSpPr/>
          <p:nvPr/>
        </p:nvSpPr>
        <p:spPr>
          <a:xfrm>
            <a:off x="8465006" y="5150779"/>
            <a:ext cx="1544320" cy="6689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31771C7-4C5A-4F2C-6DF2-2FFF23538AE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6205039" y="1751051"/>
            <a:ext cx="380095" cy="24193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B2846FF-3CBD-92FD-48CE-4A06826A7BE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7417890" y="2957552"/>
            <a:ext cx="380095" cy="6350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4D74ED8-AD19-C0FB-9457-69126276A72D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16200000" flipH="1">
            <a:off x="8630741" y="1744701"/>
            <a:ext cx="380095" cy="24320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46AD04-6127-AEF1-4C49-EAC00BFE0FF1}"/>
              </a:ext>
            </a:extLst>
          </p:cNvPr>
          <p:cNvSpPr txBox="1"/>
          <p:nvPr/>
        </p:nvSpPr>
        <p:spPr>
          <a:xfrm>
            <a:off x="5190788" y="53399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64A7E-2F38-402D-7491-7A0584D346EA}"/>
              </a:ext>
            </a:extLst>
          </p:cNvPr>
          <p:cNvSpPr txBox="1"/>
          <p:nvPr/>
        </p:nvSpPr>
        <p:spPr>
          <a:xfrm>
            <a:off x="8689580" y="581972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897D04D-286E-AAB8-C2E1-08D775FF28AE}"/>
              </a:ext>
            </a:extLst>
          </p:cNvPr>
          <p:cNvSpPr/>
          <p:nvPr/>
        </p:nvSpPr>
        <p:spPr>
          <a:xfrm>
            <a:off x="3670298" y="1493520"/>
            <a:ext cx="7874000" cy="4744720"/>
          </a:xfrm>
          <a:prstGeom prst="roundRect">
            <a:avLst>
              <a:gd name="adj" fmla="val 57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DEC00173-0312-DF16-878B-A699FFF89EB9}"/>
              </a:ext>
            </a:extLst>
          </p:cNvPr>
          <p:cNvSpPr/>
          <p:nvPr/>
        </p:nvSpPr>
        <p:spPr>
          <a:xfrm>
            <a:off x="3014985" y="4143582"/>
            <a:ext cx="487680" cy="639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208E7B-A622-8E83-CAED-824D125AC764}"/>
              </a:ext>
            </a:extLst>
          </p:cNvPr>
          <p:cNvSpPr/>
          <p:nvPr/>
        </p:nvSpPr>
        <p:spPr>
          <a:xfrm>
            <a:off x="6106164" y="4492594"/>
            <a:ext cx="1036320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4DB254-3C17-2B52-E28E-845B530D7E39}"/>
              </a:ext>
            </a:extLst>
          </p:cNvPr>
          <p:cNvSpPr/>
          <p:nvPr/>
        </p:nvSpPr>
        <p:spPr>
          <a:xfrm>
            <a:off x="5239451" y="4492594"/>
            <a:ext cx="599882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925508-0046-3F72-E750-75AC270EF865}"/>
              </a:ext>
            </a:extLst>
          </p:cNvPr>
          <p:cNvCxnSpPr>
            <a:stCxn id="31" idx="3"/>
            <a:endCxn id="30" idx="1"/>
          </p:cNvCxnSpPr>
          <p:nvPr/>
        </p:nvCxnSpPr>
        <p:spPr>
          <a:xfrm>
            <a:off x="5839333" y="4745038"/>
            <a:ext cx="26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ACACD-F292-BB28-D072-E069D6436A56}"/>
              </a:ext>
            </a:extLst>
          </p:cNvPr>
          <p:cNvSpPr/>
          <p:nvPr/>
        </p:nvSpPr>
        <p:spPr>
          <a:xfrm>
            <a:off x="7409315" y="4490101"/>
            <a:ext cx="432023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z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5F8F88-F433-5530-1163-B89C2870BA4F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142484" y="4742545"/>
            <a:ext cx="266831" cy="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4FC6A5B-5F92-F7BF-7550-2C24C33BF246}"/>
              </a:ext>
            </a:extLst>
          </p:cNvPr>
          <p:cNvSpPr/>
          <p:nvPr/>
        </p:nvSpPr>
        <p:spPr>
          <a:xfrm>
            <a:off x="8108380" y="4490101"/>
            <a:ext cx="1036320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1D698-3C2E-CCB5-6FBC-FA08D0A6C04A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7841338" y="4742545"/>
            <a:ext cx="26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EF0251A-528E-347C-D655-24CA4C8DE18E}"/>
              </a:ext>
            </a:extLst>
          </p:cNvPr>
          <p:cNvSpPr/>
          <p:nvPr/>
        </p:nvSpPr>
        <p:spPr>
          <a:xfrm>
            <a:off x="9384276" y="4491155"/>
            <a:ext cx="599882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5C264A-F316-06BF-7BD9-384846F8EA01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9144700" y="4742545"/>
            <a:ext cx="239576" cy="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8A86DB53-E98E-3405-DC36-7A251175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7</a:t>
            </a:fld>
            <a:endParaRPr lang="en-US" sz="160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B481EEF1-73D9-C557-5713-488DBB9E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84601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4A84-2B32-CFAF-A4E4-2418ACF8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Deep Learning and Machine Translation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6BC605-7412-FD95-A457-C0353F8DAD04}"/>
              </a:ext>
            </a:extLst>
          </p:cNvPr>
          <p:cNvSpPr/>
          <p:nvPr/>
        </p:nvSpPr>
        <p:spPr>
          <a:xfrm>
            <a:off x="1191335" y="2028825"/>
            <a:ext cx="2184400" cy="1117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Recurrent Neural Networks (RNN)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0D3A8C-0AFC-1269-F114-C943FD7FA13E}"/>
              </a:ext>
            </a:extLst>
          </p:cNvPr>
          <p:cNvSpPr/>
          <p:nvPr/>
        </p:nvSpPr>
        <p:spPr>
          <a:xfrm>
            <a:off x="4785433" y="2028825"/>
            <a:ext cx="2184400" cy="1117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Convolutional Neural Networks (CNN)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3EE5A0-777D-F393-145B-19C67223C980}"/>
              </a:ext>
            </a:extLst>
          </p:cNvPr>
          <p:cNvSpPr/>
          <p:nvPr/>
        </p:nvSpPr>
        <p:spPr>
          <a:xfrm>
            <a:off x="8379531" y="2028825"/>
            <a:ext cx="2184400" cy="1117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Self-attention Neural Networks (e.g., Transformer)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4FD09-A0EC-5FE8-C98B-4548A15CE0BA}"/>
              </a:ext>
            </a:extLst>
          </p:cNvPr>
          <p:cNvSpPr txBox="1"/>
          <p:nvPr/>
        </p:nvSpPr>
        <p:spPr>
          <a:xfrm>
            <a:off x="7958039" y="3388409"/>
            <a:ext cx="302738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HK" sz="1800" dirty="0">
                <a:effectLst/>
              </a:rPr>
              <a:t>Multi-head Attention with Queries, Keys and Values </a:t>
            </a:r>
            <a:endParaRPr lang="en-HK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831AF9-3C69-0FEC-5A17-F97F218B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850" y="4640235"/>
            <a:ext cx="4033448" cy="1049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DD9EC-FD36-6D4E-2446-F564A23F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44" y="4907186"/>
            <a:ext cx="2597378" cy="7260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34678B-93F1-F5C6-D203-7A6B95081F1D}"/>
              </a:ext>
            </a:extLst>
          </p:cNvPr>
          <p:cNvSpPr txBox="1"/>
          <p:nvPr/>
        </p:nvSpPr>
        <p:spPr>
          <a:xfrm>
            <a:off x="4363941" y="3388410"/>
            <a:ext cx="3027384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HK" dirty="0"/>
              <a:t>O</a:t>
            </a:r>
            <a:r>
              <a:rPr lang="en-HK" sz="1800" dirty="0">
                <a:effectLst/>
              </a:rPr>
              <a:t>ne-dimensional convolutional layer </a:t>
            </a:r>
            <a:endParaRPr lang="en-H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637E3E-D51B-901D-5A35-B32F71D22FCA}"/>
              </a:ext>
            </a:extLst>
          </p:cNvPr>
          <p:cNvSpPr txBox="1"/>
          <p:nvPr/>
        </p:nvSpPr>
        <p:spPr>
          <a:xfrm>
            <a:off x="769843" y="3390642"/>
            <a:ext cx="302738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HK" dirty="0"/>
              <a:t>Bidirectional RNN with Attention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6D9DD41-4E39-8557-9528-739AAF223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846" y="4549341"/>
            <a:ext cx="2597377" cy="1445157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B9FC43F-3F7F-AFBE-E61D-0F58B7FB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8</a:t>
            </a:fld>
            <a:endParaRPr lang="en-US" sz="160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C8735D13-7486-ED2C-90DE-70B65DF3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6D37FB-5709-0B05-36DB-4C8463BA9688}"/>
              </a:ext>
            </a:extLst>
          </p:cNvPr>
          <p:cNvSpPr txBox="1"/>
          <p:nvPr/>
        </p:nvSpPr>
        <p:spPr>
          <a:xfrm>
            <a:off x="769843" y="410010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25752D-7384-08CC-660E-1980ED1DA5ED}"/>
              </a:ext>
            </a:extLst>
          </p:cNvPr>
          <p:cNvSpPr txBox="1"/>
          <p:nvPr/>
        </p:nvSpPr>
        <p:spPr>
          <a:xfrm>
            <a:off x="4363941" y="410186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613EFD-2413-F157-ECBE-8CE3DE662386}"/>
              </a:ext>
            </a:extLst>
          </p:cNvPr>
          <p:cNvSpPr txBox="1"/>
          <p:nvPr/>
        </p:nvSpPr>
        <p:spPr>
          <a:xfrm>
            <a:off x="7958039" y="40920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40957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36147-631D-4D1D-D68A-FC382A81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 4: Deep Learning for Other Translation-related Applications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A9101-1360-1359-8790-2BA9A84A5A50}"/>
              </a:ext>
            </a:extLst>
          </p:cNvPr>
          <p:cNvSpPr/>
          <p:nvPr/>
        </p:nvSpPr>
        <p:spPr>
          <a:xfrm>
            <a:off x="920743" y="1747519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A. Deep Learning and Speech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2E2EC-28DF-9FCC-3A1E-A5E82033B374}"/>
              </a:ext>
            </a:extLst>
          </p:cNvPr>
          <p:cNvSpPr txBox="1"/>
          <p:nvPr/>
        </p:nvSpPr>
        <p:spPr>
          <a:xfrm>
            <a:off x="638218" y="2952788"/>
            <a:ext cx="306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Cascade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4FF6-D8F6-E400-FB72-134DFF248AC0}"/>
              </a:ext>
            </a:extLst>
          </p:cNvPr>
          <p:cNvSpPr txBox="1"/>
          <p:nvPr/>
        </p:nvSpPr>
        <p:spPr>
          <a:xfrm>
            <a:off x="632064" y="4607780"/>
            <a:ext cx="2910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End-to-end systems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147318-B58C-5F43-0491-A461D942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842" y="5576353"/>
            <a:ext cx="3060970" cy="4897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82FC2F-016F-D638-4A23-444FD45F28A3}"/>
              </a:ext>
            </a:extLst>
          </p:cNvPr>
          <p:cNvSpPr/>
          <p:nvPr/>
        </p:nvSpPr>
        <p:spPr>
          <a:xfrm>
            <a:off x="548640" y="1747520"/>
            <a:ext cx="3627120" cy="4470400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C59DA6-66F5-98AE-2E1C-55BF2FBE722F}"/>
              </a:ext>
            </a:extLst>
          </p:cNvPr>
          <p:cNvSpPr/>
          <p:nvPr/>
        </p:nvSpPr>
        <p:spPr>
          <a:xfrm>
            <a:off x="4232908" y="1747520"/>
            <a:ext cx="3627120" cy="4470400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9CEEC2-4F4D-4354-1A38-F2FF343C6249}"/>
              </a:ext>
            </a:extLst>
          </p:cNvPr>
          <p:cNvSpPr/>
          <p:nvPr/>
        </p:nvSpPr>
        <p:spPr>
          <a:xfrm>
            <a:off x="7917180" y="1747520"/>
            <a:ext cx="3627120" cy="4470400"/>
          </a:xfrm>
          <a:prstGeom prst="roundRect">
            <a:avLst>
              <a:gd name="adj" fmla="val 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B1FAEE-ACB8-72D5-4181-142631538685}"/>
              </a:ext>
            </a:extLst>
          </p:cNvPr>
          <p:cNvSpPr/>
          <p:nvPr/>
        </p:nvSpPr>
        <p:spPr>
          <a:xfrm>
            <a:off x="4627759" y="1754714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B. Deep Learning and Multimodal Translation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280435-2C5A-975B-7198-DE7668C3297F}"/>
              </a:ext>
            </a:extLst>
          </p:cNvPr>
          <p:cNvSpPr/>
          <p:nvPr/>
        </p:nvSpPr>
        <p:spPr>
          <a:xfrm>
            <a:off x="8323558" y="1727264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C. Deep Learning and Translation Memory</a:t>
            </a:r>
          </a:p>
        </p:txBody>
      </p:sp>
      <p:pic>
        <p:nvPicPr>
          <p:cNvPr id="23" name="Graphic 22" descr="Image with solid fill">
            <a:extLst>
              <a:ext uri="{FF2B5EF4-FFF2-40B4-BE49-F238E27FC236}">
                <a16:creationId xmlns:a16="http://schemas.microsoft.com/office/drawing/2014/main" id="{409E508E-704B-45F5-47C0-E0226494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0554" y="3020541"/>
            <a:ext cx="574040" cy="574040"/>
          </a:xfrm>
          <a:prstGeom prst="rect">
            <a:avLst/>
          </a:prstGeom>
        </p:spPr>
      </p:pic>
      <p:pic>
        <p:nvPicPr>
          <p:cNvPr id="25" name="Graphic 24" descr="Document with solid fill">
            <a:extLst>
              <a:ext uri="{FF2B5EF4-FFF2-40B4-BE49-F238E27FC236}">
                <a16:creationId xmlns:a16="http://schemas.microsoft.com/office/drawing/2014/main" id="{DF401C62-F536-E5FF-6D2C-44E5C89FE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754" y="3307561"/>
            <a:ext cx="695960" cy="695960"/>
          </a:xfrm>
          <a:prstGeom prst="rect">
            <a:avLst/>
          </a:prstGeom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1CA2B2A7-4C43-BE92-924A-F4E6DC777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77039">
            <a:off x="4720479" y="3370629"/>
            <a:ext cx="454190" cy="754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8E5175-0D50-F37E-09EC-A7CBD12DEFE3}"/>
              </a:ext>
            </a:extLst>
          </p:cNvPr>
          <p:cNvSpPr txBox="1"/>
          <p:nvPr/>
        </p:nvSpPr>
        <p:spPr>
          <a:xfrm>
            <a:off x="4418389" y="4012465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Image-to-text translation</a:t>
            </a:r>
          </a:p>
        </p:txBody>
      </p:sp>
      <p:pic>
        <p:nvPicPr>
          <p:cNvPr id="30" name="Graphic 29" descr="Presentation with media with solid fill">
            <a:extLst>
              <a:ext uri="{FF2B5EF4-FFF2-40B4-BE49-F238E27FC236}">
                <a16:creationId xmlns:a16="http://schemas.microsoft.com/office/drawing/2014/main" id="{AF51C0E0-9AA0-3015-A0A8-B6B066E70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9613" y="3027468"/>
            <a:ext cx="695961" cy="695961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C0FFF927-0DF0-23EF-2549-93EBED5D8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3929" y="3354161"/>
            <a:ext cx="695960" cy="695960"/>
          </a:xfrm>
          <a:prstGeom prst="rect">
            <a:avLst/>
          </a:prstGeom>
        </p:spPr>
      </p:pic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D487EAF0-3FEE-5EAC-4B19-9CDB9A183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77039">
            <a:off x="6336654" y="3417229"/>
            <a:ext cx="454190" cy="7545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443019-5FA8-ADB6-F19A-30A42729C65A}"/>
              </a:ext>
            </a:extLst>
          </p:cNvPr>
          <p:cNvSpPr txBox="1"/>
          <p:nvPr/>
        </p:nvSpPr>
        <p:spPr>
          <a:xfrm>
            <a:off x="4478013" y="5602433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Text-to-image translation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A5BD9-FE20-BC69-121B-D1CBA54584E4}"/>
              </a:ext>
            </a:extLst>
          </p:cNvPr>
          <p:cNvSpPr txBox="1"/>
          <p:nvPr/>
        </p:nvSpPr>
        <p:spPr>
          <a:xfrm>
            <a:off x="6018328" y="3998636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Video-to-text translation</a:t>
            </a:r>
          </a:p>
        </p:txBody>
      </p:sp>
      <p:pic>
        <p:nvPicPr>
          <p:cNvPr id="35" name="Graphic 34" descr="Image with solid fill">
            <a:extLst>
              <a:ext uri="{FF2B5EF4-FFF2-40B4-BE49-F238E27FC236}">
                <a16:creationId xmlns:a16="http://schemas.microsoft.com/office/drawing/2014/main" id="{F4ADBC8E-BE61-E4DF-2437-8D72B6EA1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760" y="5140990"/>
            <a:ext cx="574040" cy="574040"/>
          </a:xfrm>
          <a:prstGeom prst="rect">
            <a:avLst/>
          </a:prstGeom>
        </p:spPr>
      </p:pic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61701F83-43E7-4BE6-068C-1423AD598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026" y="4710223"/>
            <a:ext cx="695960" cy="695960"/>
          </a:xfrm>
          <a:prstGeom prst="rect">
            <a:avLst/>
          </a:prstGeom>
        </p:spPr>
      </p:pic>
      <p:pic>
        <p:nvPicPr>
          <p:cNvPr id="39" name="Graphic 38" descr="Arrow: Rotate right with solid fill">
            <a:extLst>
              <a:ext uri="{FF2B5EF4-FFF2-40B4-BE49-F238E27FC236}">
                <a16:creationId xmlns:a16="http://schemas.microsoft.com/office/drawing/2014/main" id="{CCAEBA4D-7DF2-85B7-1E7A-1E63C6ACEC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52157">
            <a:off x="5181356" y="4742419"/>
            <a:ext cx="445211" cy="4452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D9C1E9-C984-5A7C-1AA6-03ACB2DE290B}"/>
              </a:ext>
            </a:extLst>
          </p:cNvPr>
          <p:cNvSpPr txBox="1"/>
          <p:nvPr/>
        </p:nvSpPr>
        <p:spPr>
          <a:xfrm>
            <a:off x="6032017" y="5602433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Text-to-music translation</a:t>
            </a:r>
          </a:p>
        </p:txBody>
      </p:sp>
      <p:pic>
        <p:nvPicPr>
          <p:cNvPr id="42" name="Graphic 41" descr="Document with solid fill">
            <a:extLst>
              <a:ext uri="{FF2B5EF4-FFF2-40B4-BE49-F238E27FC236}">
                <a16:creationId xmlns:a16="http://schemas.microsoft.com/office/drawing/2014/main" id="{04F983BF-6F26-1247-AC20-140FEB3E1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4688" y="4710223"/>
            <a:ext cx="695960" cy="695960"/>
          </a:xfrm>
          <a:prstGeom prst="rect">
            <a:avLst/>
          </a:prstGeom>
        </p:spPr>
      </p:pic>
      <p:pic>
        <p:nvPicPr>
          <p:cNvPr id="43" name="Graphic 42" descr="Arrow: Rotate right with solid fill">
            <a:extLst>
              <a:ext uri="{FF2B5EF4-FFF2-40B4-BE49-F238E27FC236}">
                <a16:creationId xmlns:a16="http://schemas.microsoft.com/office/drawing/2014/main" id="{6E92C217-A781-8E21-D0CC-E7B3D4F019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52157">
            <a:off x="6801018" y="4742419"/>
            <a:ext cx="445211" cy="445211"/>
          </a:xfrm>
          <a:prstGeom prst="rect">
            <a:avLst/>
          </a:prstGeom>
        </p:spPr>
      </p:pic>
      <p:pic>
        <p:nvPicPr>
          <p:cNvPr id="45" name="Graphic 44" descr="Music notes with solid fill">
            <a:extLst>
              <a:ext uri="{FF2B5EF4-FFF2-40B4-BE49-F238E27FC236}">
                <a16:creationId xmlns:a16="http://schemas.microsoft.com/office/drawing/2014/main" id="{65E6DF31-4F33-A946-C19D-214D994521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7027" y="5072429"/>
            <a:ext cx="501343" cy="501343"/>
          </a:xfrm>
          <a:prstGeom prst="rect">
            <a:avLst/>
          </a:prstGeom>
        </p:spPr>
      </p:pic>
      <p:pic>
        <p:nvPicPr>
          <p:cNvPr id="50" name="Graphic 49" descr="Chat bubble with solid fill">
            <a:extLst>
              <a:ext uri="{FF2B5EF4-FFF2-40B4-BE49-F238E27FC236}">
                <a16:creationId xmlns:a16="http://schemas.microsoft.com/office/drawing/2014/main" id="{9524AC9F-0608-6C05-D33D-1362F5DBA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2198" y="5125974"/>
            <a:ext cx="914400" cy="914400"/>
          </a:xfrm>
          <a:prstGeom prst="rect">
            <a:avLst/>
          </a:prstGeom>
        </p:spPr>
      </p:pic>
      <p:pic>
        <p:nvPicPr>
          <p:cNvPr id="52" name="Graphic 51" descr="Chat bubble with solid fill">
            <a:extLst>
              <a:ext uri="{FF2B5EF4-FFF2-40B4-BE49-F238E27FC236}">
                <a16:creationId xmlns:a16="http://schemas.microsoft.com/office/drawing/2014/main" id="{0042183C-5FD5-293A-CBC6-CA94099287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04617" y="5120894"/>
            <a:ext cx="914400" cy="914400"/>
          </a:xfrm>
          <a:prstGeom prst="rect">
            <a:avLst/>
          </a:prstGeom>
        </p:spPr>
      </p:pic>
      <p:pic>
        <p:nvPicPr>
          <p:cNvPr id="54" name="Graphic 53" descr="Document with solid fill">
            <a:extLst>
              <a:ext uri="{FF2B5EF4-FFF2-40B4-BE49-F238E27FC236}">
                <a16:creationId xmlns:a16="http://schemas.microsoft.com/office/drawing/2014/main" id="{C976E427-6B13-C10C-C06F-C8F3017B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4434" y="3599702"/>
            <a:ext cx="648569" cy="648569"/>
          </a:xfrm>
          <a:prstGeom prst="rect">
            <a:avLst/>
          </a:prstGeom>
        </p:spPr>
      </p:pic>
      <p:pic>
        <p:nvPicPr>
          <p:cNvPr id="55" name="Graphic 54" descr="Chat bubble with solid fill">
            <a:extLst>
              <a:ext uri="{FF2B5EF4-FFF2-40B4-BE49-F238E27FC236}">
                <a16:creationId xmlns:a16="http://schemas.microsoft.com/office/drawing/2014/main" id="{26C17455-F147-83FC-9768-08E69AA6FA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4006" y="3601405"/>
            <a:ext cx="687591" cy="687591"/>
          </a:xfrm>
          <a:prstGeom prst="rect">
            <a:avLst/>
          </a:prstGeom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829D0608-246C-D08A-C23E-E6C74B6CA9CF}"/>
              </a:ext>
            </a:extLst>
          </p:cNvPr>
          <p:cNvSpPr/>
          <p:nvPr/>
        </p:nvSpPr>
        <p:spPr>
          <a:xfrm>
            <a:off x="1324122" y="3784380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E6D7397-FEB6-99B1-7561-9D925CC6CE8F}"/>
              </a:ext>
            </a:extLst>
          </p:cNvPr>
          <p:cNvSpPr/>
          <p:nvPr/>
        </p:nvSpPr>
        <p:spPr>
          <a:xfrm>
            <a:off x="3148256" y="3794765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hat bubble with solid fill">
            <a:extLst>
              <a:ext uri="{FF2B5EF4-FFF2-40B4-BE49-F238E27FC236}">
                <a16:creationId xmlns:a16="http://schemas.microsoft.com/office/drawing/2014/main" id="{0766C5CF-9C32-48FC-0593-AADD959FA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98715" y="3594581"/>
            <a:ext cx="687591" cy="687591"/>
          </a:xfrm>
          <a:prstGeom prst="rect">
            <a:avLst/>
          </a:prstGeom>
        </p:spPr>
      </p:pic>
      <p:pic>
        <p:nvPicPr>
          <p:cNvPr id="60" name="Graphic 59" descr="Document with solid fill">
            <a:extLst>
              <a:ext uri="{FF2B5EF4-FFF2-40B4-BE49-F238E27FC236}">
                <a16:creationId xmlns:a16="http://schemas.microsoft.com/office/drawing/2014/main" id="{048FF605-2D49-AF68-6274-25C70AA6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457449" y="3599702"/>
            <a:ext cx="648569" cy="648569"/>
          </a:xfrm>
          <a:prstGeom prst="rect">
            <a:avLst/>
          </a:prstGeom>
        </p:spPr>
      </p:pic>
      <p:sp>
        <p:nvSpPr>
          <p:cNvPr id="61" name="Right Arrow 60">
            <a:extLst>
              <a:ext uri="{FF2B5EF4-FFF2-40B4-BE49-F238E27FC236}">
                <a16:creationId xmlns:a16="http://schemas.microsoft.com/office/drawing/2014/main" id="{3CF5344B-191D-0E77-ED16-3004CFF0FC3F}"/>
              </a:ext>
            </a:extLst>
          </p:cNvPr>
          <p:cNvSpPr/>
          <p:nvPr/>
        </p:nvSpPr>
        <p:spPr>
          <a:xfrm>
            <a:off x="2236032" y="3784380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6E54894B-68CC-6325-92B5-85B9AFD5939B}"/>
              </a:ext>
            </a:extLst>
          </p:cNvPr>
          <p:cNvSpPr/>
          <p:nvPr/>
        </p:nvSpPr>
        <p:spPr>
          <a:xfrm>
            <a:off x="1657420" y="5391558"/>
            <a:ext cx="142863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292A14-064F-4E1A-C135-B2ED6CD471F7}"/>
              </a:ext>
            </a:extLst>
          </p:cNvPr>
          <p:cNvSpPr txBox="1"/>
          <p:nvPr/>
        </p:nvSpPr>
        <p:spPr>
          <a:xfrm>
            <a:off x="1111332" y="41491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374523-9A56-13A1-E556-920FEB7EED43}"/>
              </a:ext>
            </a:extLst>
          </p:cNvPr>
          <p:cNvSpPr txBox="1"/>
          <p:nvPr/>
        </p:nvSpPr>
        <p:spPr>
          <a:xfrm>
            <a:off x="2075075" y="41379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60B75D-0E03-8DE2-B93B-A675877C891E}"/>
              </a:ext>
            </a:extLst>
          </p:cNvPr>
          <p:cNvSpPr txBox="1"/>
          <p:nvPr/>
        </p:nvSpPr>
        <p:spPr>
          <a:xfrm>
            <a:off x="2960461" y="414753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A963B9-3BFE-8F73-F964-3449FD07F541}"/>
              </a:ext>
            </a:extLst>
          </p:cNvPr>
          <p:cNvSpPr txBox="1"/>
          <p:nvPr/>
        </p:nvSpPr>
        <p:spPr>
          <a:xfrm>
            <a:off x="2036449" y="557809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S2S</a:t>
            </a:r>
          </a:p>
        </p:txBody>
      </p:sp>
      <p:pic>
        <p:nvPicPr>
          <p:cNvPr id="74" name="Graphic 73" descr="Document with solid fill">
            <a:extLst>
              <a:ext uri="{FF2B5EF4-FFF2-40B4-BE49-F238E27FC236}">
                <a16:creationId xmlns:a16="http://schemas.microsoft.com/office/drawing/2014/main" id="{CEA1931A-22AF-456A-6514-F37FBB0CF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0731" y="3437470"/>
            <a:ext cx="521336" cy="521336"/>
          </a:xfrm>
          <a:prstGeom prst="rect">
            <a:avLst/>
          </a:prstGeom>
        </p:spPr>
      </p:pic>
      <p:pic>
        <p:nvPicPr>
          <p:cNvPr id="75" name="Graphic 74" descr="Document with solid fill">
            <a:extLst>
              <a:ext uri="{FF2B5EF4-FFF2-40B4-BE49-F238E27FC236}">
                <a16:creationId xmlns:a16="http://schemas.microsoft.com/office/drawing/2014/main" id="{5300193F-32A8-18A6-42CE-84E8296E1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7339" y="3427044"/>
            <a:ext cx="521336" cy="521336"/>
          </a:xfrm>
          <a:prstGeom prst="rect">
            <a:avLst/>
          </a:prstGeom>
        </p:spPr>
      </p:pic>
      <p:sp>
        <p:nvSpPr>
          <p:cNvPr id="76" name="Left-right Arrow 75">
            <a:extLst>
              <a:ext uri="{FF2B5EF4-FFF2-40B4-BE49-F238E27FC236}">
                <a16:creationId xmlns:a16="http://schemas.microsoft.com/office/drawing/2014/main" id="{2E26BC0C-380B-7014-C9B1-C50A80878B45}"/>
              </a:ext>
            </a:extLst>
          </p:cNvPr>
          <p:cNvSpPr/>
          <p:nvPr/>
        </p:nvSpPr>
        <p:spPr>
          <a:xfrm>
            <a:off x="8682382" y="3619657"/>
            <a:ext cx="404643" cy="202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raphic 76" descr="Document with solid fill">
            <a:extLst>
              <a:ext uri="{FF2B5EF4-FFF2-40B4-BE49-F238E27FC236}">
                <a16:creationId xmlns:a16="http://schemas.microsoft.com/office/drawing/2014/main" id="{E03F1BF1-AB27-3FDB-B3B5-82FB4DF56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6396" y="4464089"/>
            <a:ext cx="521336" cy="521336"/>
          </a:xfrm>
          <a:prstGeom prst="rect">
            <a:avLst/>
          </a:prstGeom>
        </p:spPr>
      </p:pic>
      <p:pic>
        <p:nvPicPr>
          <p:cNvPr id="78" name="Graphic 77" descr="Document with solid fill">
            <a:extLst>
              <a:ext uri="{FF2B5EF4-FFF2-40B4-BE49-F238E27FC236}">
                <a16:creationId xmlns:a16="http://schemas.microsoft.com/office/drawing/2014/main" id="{74B9F4E8-B296-163C-63FF-52E358406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3004" y="4453663"/>
            <a:ext cx="521336" cy="521336"/>
          </a:xfrm>
          <a:prstGeom prst="rect">
            <a:avLst/>
          </a:prstGeom>
        </p:spPr>
      </p:pic>
      <p:sp>
        <p:nvSpPr>
          <p:cNvPr id="79" name="Left-right Arrow 78">
            <a:extLst>
              <a:ext uri="{FF2B5EF4-FFF2-40B4-BE49-F238E27FC236}">
                <a16:creationId xmlns:a16="http://schemas.microsoft.com/office/drawing/2014/main" id="{51A2B08D-BE5C-73A5-5C12-654E91A519C5}"/>
              </a:ext>
            </a:extLst>
          </p:cNvPr>
          <p:cNvSpPr/>
          <p:nvPr/>
        </p:nvSpPr>
        <p:spPr>
          <a:xfrm>
            <a:off x="9548047" y="4650591"/>
            <a:ext cx="404643" cy="202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Graphic 80" descr="Harvey Balls 75% with solid fill">
            <a:extLst>
              <a:ext uri="{FF2B5EF4-FFF2-40B4-BE49-F238E27FC236}">
                <a16:creationId xmlns:a16="http://schemas.microsoft.com/office/drawing/2014/main" id="{6783B8A2-6758-25E0-8942-1B32B2C46C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47788" y="3418869"/>
            <a:ext cx="565985" cy="565985"/>
          </a:xfrm>
          <a:prstGeom prst="rect">
            <a:avLst/>
          </a:prstGeom>
        </p:spPr>
      </p:pic>
      <p:sp>
        <p:nvSpPr>
          <p:cNvPr id="85" name="Notched Right Arrow 84">
            <a:extLst>
              <a:ext uri="{FF2B5EF4-FFF2-40B4-BE49-F238E27FC236}">
                <a16:creationId xmlns:a16="http://schemas.microsoft.com/office/drawing/2014/main" id="{3F3FFCA1-010A-0EA8-ACA8-EDF7A2B3F543}"/>
              </a:ext>
            </a:extLst>
          </p:cNvPr>
          <p:cNvSpPr/>
          <p:nvPr/>
        </p:nvSpPr>
        <p:spPr>
          <a:xfrm>
            <a:off x="9588675" y="3559623"/>
            <a:ext cx="1076834" cy="2943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CEF011-BF6E-EC63-718F-9B26D4615051}"/>
              </a:ext>
            </a:extLst>
          </p:cNvPr>
          <p:cNvSpPr txBox="1"/>
          <p:nvPr/>
        </p:nvSpPr>
        <p:spPr>
          <a:xfrm>
            <a:off x="9542188" y="3199857"/>
            <a:ext cx="1076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Common </a:t>
            </a:r>
          </a:p>
          <a:p>
            <a:pPr algn="ctr"/>
            <a:r>
              <a:rPr lang="en-US" sz="1050" dirty="0"/>
              <a:t>expressions?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D1A1C1-43B1-56CA-1035-83BDD1FF8045}"/>
              </a:ext>
            </a:extLst>
          </p:cNvPr>
          <p:cNvSpPr txBox="1"/>
          <p:nvPr/>
        </p:nvSpPr>
        <p:spPr>
          <a:xfrm>
            <a:off x="7890143" y="2881473"/>
            <a:ext cx="2420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Conventional Approach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B731A9-9F7C-5305-F76D-96F7102239E3}"/>
              </a:ext>
            </a:extLst>
          </p:cNvPr>
          <p:cNvSpPr txBox="1"/>
          <p:nvPr/>
        </p:nvSpPr>
        <p:spPr>
          <a:xfrm>
            <a:off x="10661612" y="3912147"/>
            <a:ext cx="7840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Similarity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94B42D-5876-7297-0913-7691AACA7759}"/>
              </a:ext>
            </a:extLst>
          </p:cNvPr>
          <p:cNvSpPr txBox="1"/>
          <p:nvPr/>
        </p:nvSpPr>
        <p:spPr>
          <a:xfrm>
            <a:off x="7955742" y="4103104"/>
            <a:ext cx="2420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Deep Learning Approach</a:t>
            </a:r>
          </a:p>
        </p:txBody>
      </p:sp>
      <p:pic>
        <p:nvPicPr>
          <p:cNvPr id="91" name="Graphic 90" descr="Binary with solid fill">
            <a:extLst>
              <a:ext uri="{FF2B5EF4-FFF2-40B4-BE49-F238E27FC236}">
                <a16:creationId xmlns:a16="http://schemas.microsoft.com/office/drawing/2014/main" id="{15BBBA4D-56AF-C323-507A-13F0855606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2569" y="5113545"/>
            <a:ext cx="380026" cy="380026"/>
          </a:xfrm>
          <a:prstGeom prst="rect">
            <a:avLst/>
          </a:prstGeom>
        </p:spPr>
      </p:pic>
      <p:pic>
        <p:nvPicPr>
          <p:cNvPr id="92" name="Graphic 91" descr="Binary with solid fill">
            <a:extLst>
              <a:ext uri="{FF2B5EF4-FFF2-40B4-BE49-F238E27FC236}">
                <a16:creationId xmlns:a16="http://schemas.microsoft.com/office/drawing/2014/main" id="{F1AF5603-4E3B-9361-3C7D-B0E0E0AC5F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9999207" y="5109300"/>
            <a:ext cx="389647" cy="38002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6CD7779-0893-FF04-7AE9-931CDFBA5118}"/>
              </a:ext>
            </a:extLst>
          </p:cNvPr>
          <p:cNvSpPr txBox="1"/>
          <p:nvPr/>
        </p:nvSpPr>
        <p:spPr>
          <a:xfrm>
            <a:off x="8195842" y="5195359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Embeddings</a:t>
            </a: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80E86C14-67B1-3849-898A-837D60A8451E}"/>
              </a:ext>
            </a:extLst>
          </p:cNvPr>
          <p:cNvSpPr/>
          <p:nvPr/>
        </p:nvSpPr>
        <p:spPr>
          <a:xfrm>
            <a:off x="9182999" y="4973894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7D4A783A-1EAB-884A-9465-615404C98FE1}"/>
              </a:ext>
            </a:extLst>
          </p:cNvPr>
          <p:cNvSpPr/>
          <p:nvPr/>
        </p:nvSpPr>
        <p:spPr>
          <a:xfrm>
            <a:off x="10074089" y="4956292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21F31F27-9248-14EC-8E9D-C620F7A565C7}"/>
              </a:ext>
            </a:extLst>
          </p:cNvPr>
          <p:cNvSpPr/>
          <p:nvPr/>
        </p:nvSpPr>
        <p:spPr>
          <a:xfrm rot="19517182">
            <a:off x="9467954" y="5367767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own Arrow 97">
            <a:extLst>
              <a:ext uri="{FF2B5EF4-FFF2-40B4-BE49-F238E27FC236}">
                <a16:creationId xmlns:a16="http://schemas.microsoft.com/office/drawing/2014/main" id="{64544667-14C5-78DA-D026-0699259D59BF}"/>
              </a:ext>
            </a:extLst>
          </p:cNvPr>
          <p:cNvSpPr/>
          <p:nvPr/>
        </p:nvSpPr>
        <p:spPr>
          <a:xfrm rot="1488672">
            <a:off x="9794876" y="5367768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Graphic 104" descr="Checkbox Ticked with solid fill">
            <a:extLst>
              <a:ext uri="{FF2B5EF4-FFF2-40B4-BE49-F238E27FC236}">
                <a16:creationId xmlns:a16="http://schemas.microsoft.com/office/drawing/2014/main" id="{A7E01183-4AD3-9580-EC03-D02DBE7646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32113" y="3392676"/>
            <a:ext cx="369333" cy="369333"/>
          </a:xfrm>
          <a:prstGeom prst="rect">
            <a:avLst/>
          </a:prstGeom>
        </p:spPr>
      </p:pic>
      <p:pic>
        <p:nvPicPr>
          <p:cNvPr id="106" name="Graphic 105" descr="Checkbox Ticked with solid fill">
            <a:extLst>
              <a:ext uri="{FF2B5EF4-FFF2-40B4-BE49-F238E27FC236}">
                <a16:creationId xmlns:a16="http://schemas.microsoft.com/office/drawing/2014/main" id="{7148CC8F-E6A5-2F63-A76B-A10061EB72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7687" y="3417294"/>
            <a:ext cx="369333" cy="369333"/>
          </a:xfrm>
          <a:prstGeom prst="rect">
            <a:avLst/>
          </a:prstGeom>
        </p:spPr>
      </p:pic>
      <p:pic>
        <p:nvPicPr>
          <p:cNvPr id="107" name="Graphic 106" descr="Checkbox Ticked with solid fill">
            <a:extLst>
              <a:ext uri="{FF2B5EF4-FFF2-40B4-BE49-F238E27FC236}">
                <a16:creationId xmlns:a16="http://schemas.microsoft.com/office/drawing/2014/main" id="{43485F04-36FC-4C85-E734-C9EA6B23E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50117" y="3417076"/>
            <a:ext cx="369333" cy="369333"/>
          </a:xfrm>
          <a:prstGeom prst="rect">
            <a:avLst/>
          </a:prstGeom>
        </p:spPr>
      </p:pic>
      <p:pic>
        <p:nvPicPr>
          <p:cNvPr id="108" name="Graphic 107" descr="Checkbox Ticked with solid fill">
            <a:extLst>
              <a:ext uri="{FF2B5EF4-FFF2-40B4-BE49-F238E27FC236}">
                <a16:creationId xmlns:a16="http://schemas.microsoft.com/office/drawing/2014/main" id="{1DCC8569-3BD1-56AF-C583-FBA8A54325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7687" y="5083119"/>
            <a:ext cx="369333" cy="369333"/>
          </a:xfrm>
          <a:prstGeom prst="rect">
            <a:avLst/>
          </a:prstGeom>
        </p:spPr>
      </p:pic>
      <p:sp>
        <p:nvSpPr>
          <p:cNvPr id="109" name="Slide Number Placeholder 5">
            <a:extLst>
              <a:ext uri="{FF2B5EF4-FFF2-40B4-BE49-F238E27FC236}">
                <a16:creationId xmlns:a16="http://schemas.microsoft.com/office/drawing/2014/main" id="{25DEE26D-E007-9568-278A-A25F7251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9</a:t>
            </a:fld>
            <a:endParaRPr lang="en-US" sz="1600"/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10DFECA4-503E-0849-A0FD-82C0F686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3983229034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_2SEEDS">
      <a:dk1>
        <a:srgbClr val="000000"/>
      </a:dk1>
      <a:lt1>
        <a:srgbClr val="FFFFFF"/>
      </a:lt1>
      <a:dk2>
        <a:srgbClr val="412438"/>
      </a:dk2>
      <a:lt2>
        <a:srgbClr val="E2E8E4"/>
      </a:lt2>
      <a:accent1>
        <a:srgbClr val="B13B8E"/>
      </a:accent1>
      <a:accent2>
        <a:srgbClr val="B54DC3"/>
      </a:accent2>
      <a:accent3>
        <a:srgbClr val="C34D6F"/>
      </a:accent3>
      <a:accent4>
        <a:srgbClr val="42B13B"/>
      </a:accent4>
      <a:accent5>
        <a:srgbClr val="48B870"/>
      </a:accent5>
      <a:accent6>
        <a:srgbClr val="3BB196"/>
      </a:accent6>
      <a:hlink>
        <a:srgbClr val="31944E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719</Words>
  <Application>Microsoft Macintosh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Amasis MT Pro Medium</vt:lpstr>
      <vt:lpstr>Arial</vt:lpstr>
      <vt:lpstr>Univers Light</vt:lpstr>
      <vt:lpstr>TribuneVTI</vt:lpstr>
      <vt:lpstr>Deep Learning and Translation Technology</vt:lpstr>
      <vt:lpstr>About this Chapter</vt:lpstr>
      <vt:lpstr>Background: Deep learning is everywhere!</vt:lpstr>
      <vt:lpstr>Chapter Outline: 5 Parts</vt:lpstr>
      <vt:lpstr>Part 1: Introduction</vt:lpstr>
      <vt:lpstr>Part 2: Key Concepts</vt:lpstr>
      <vt:lpstr>Part 3: Deep Learning and Machine Translation</vt:lpstr>
      <vt:lpstr>Part 3: Deep Learning and Machine Translation</vt:lpstr>
      <vt:lpstr>Part 4: Deep Learning for Other Translation-related Applications </vt:lpstr>
      <vt:lpstr>Part 5: Other Noteworthy Trends</vt:lpstr>
      <vt:lpstr>The Way Forward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Translation Technology</dc:title>
  <dc:creator>Sai Cheong Siu</dc:creator>
  <cp:lastModifiedBy>Sai Cheong Siu</cp:lastModifiedBy>
  <cp:revision>3</cp:revision>
  <dcterms:created xsi:type="dcterms:W3CDTF">2023-05-28T02:10:46Z</dcterms:created>
  <dcterms:modified xsi:type="dcterms:W3CDTF">2023-05-28T07:33:47Z</dcterms:modified>
</cp:coreProperties>
</file>